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6" r:id="rId2"/>
    <p:sldId id="334" r:id="rId3"/>
    <p:sldId id="344" r:id="rId4"/>
    <p:sldId id="259" r:id="rId5"/>
    <p:sldId id="261" r:id="rId6"/>
    <p:sldId id="335" r:id="rId7"/>
    <p:sldId id="258" r:id="rId8"/>
    <p:sldId id="262" r:id="rId9"/>
    <p:sldId id="359" r:id="rId10"/>
    <p:sldId id="336" r:id="rId11"/>
    <p:sldId id="360" r:id="rId12"/>
    <p:sldId id="365" r:id="rId13"/>
    <p:sldId id="366" r:id="rId14"/>
    <p:sldId id="361" r:id="rId15"/>
    <p:sldId id="337" r:id="rId16"/>
    <p:sldId id="367" r:id="rId17"/>
    <p:sldId id="358" r:id="rId18"/>
    <p:sldId id="266" r:id="rId19"/>
    <p:sldId id="340" r:id="rId20"/>
    <p:sldId id="339" r:id="rId21"/>
    <p:sldId id="268" r:id="rId22"/>
    <p:sldId id="333" r:id="rId23"/>
    <p:sldId id="338" r:id="rId24"/>
    <p:sldId id="341" r:id="rId25"/>
    <p:sldId id="308" r:id="rId26"/>
    <p:sldId id="275" r:id="rId27"/>
    <p:sldId id="276" r:id="rId28"/>
    <p:sldId id="277" r:id="rId29"/>
    <p:sldId id="278" r:id="rId30"/>
    <p:sldId id="280" r:id="rId31"/>
    <p:sldId id="368" r:id="rId32"/>
    <p:sldId id="369" r:id="rId33"/>
    <p:sldId id="370" r:id="rId34"/>
    <p:sldId id="374" r:id="rId35"/>
    <p:sldId id="371" r:id="rId36"/>
    <p:sldId id="376" r:id="rId37"/>
    <p:sldId id="372" r:id="rId38"/>
    <p:sldId id="373" r:id="rId39"/>
    <p:sldId id="375" r:id="rId40"/>
    <p:sldId id="377" r:id="rId41"/>
    <p:sldId id="281" r:id="rId42"/>
    <p:sldId id="288" r:id="rId43"/>
    <p:sldId id="289" r:id="rId44"/>
    <p:sldId id="362" r:id="rId45"/>
    <p:sldId id="290" r:id="rId46"/>
    <p:sldId id="291" r:id="rId47"/>
    <p:sldId id="343" r:id="rId48"/>
    <p:sldId id="363" r:id="rId49"/>
    <p:sldId id="293" r:id="rId50"/>
    <p:sldId id="294" r:id="rId51"/>
    <p:sldId id="295" r:id="rId52"/>
    <p:sldId id="297" r:id="rId53"/>
    <p:sldId id="296" r:id="rId54"/>
    <p:sldId id="298" r:id="rId55"/>
    <p:sldId id="299" r:id="rId56"/>
    <p:sldId id="300" r:id="rId57"/>
    <p:sldId id="301" r:id="rId58"/>
    <p:sldId id="378" r:id="rId59"/>
    <p:sldId id="379" r:id="rId60"/>
    <p:sldId id="257" r:id="rId61"/>
    <p:sldId id="305" r:id="rId62"/>
    <p:sldId id="306" r:id="rId63"/>
    <p:sldId id="346" r:id="rId64"/>
    <p:sldId id="310" r:id="rId65"/>
    <p:sldId id="347" r:id="rId66"/>
    <p:sldId id="263" r:id="rId67"/>
    <p:sldId id="264" r:id="rId68"/>
    <p:sldId id="348" r:id="rId69"/>
    <p:sldId id="274" r:id="rId70"/>
    <p:sldId id="279" r:id="rId71"/>
    <p:sldId id="364" r:id="rId72"/>
    <p:sldId id="349" r:id="rId73"/>
    <p:sldId id="283" r:id="rId74"/>
    <p:sldId id="356" r:id="rId75"/>
    <p:sldId id="285" r:id="rId76"/>
    <p:sldId id="287" r:id="rId77"/>
    <p:sldId id="350" r:id="rId78"/>
    <p:sldId id="292" r:id="rId79"/>
    <p:sldId id="351" r:id="rId80"/>
    <p:sldId id="357" r:id="rId81"/>
    <p:sldId id="352" r:id="rId82"/>
    <p:sldId id="353" r:id="rId83"/>
    <p:sldId id="354" r:id="rId84"/>
    <p:sldId id="380" r:id="rId85"/>
    <p:sldId id="267" r:id="rId86"/>
    <p:sldId id="269" r:id="rId87"/>
    <p:sldId id="270" r:id="rId88"/>
    <p:sldId id="271" r:id="rId89"/>
    <p:sldId id="381"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p:restoredTop sz="94676"/>
  </p:normalViewPr>
  <p:slideViewPr>
    <p:cSldViewPr snapToGrid="0" snapToObjects="1">
      <p:cViewPr varScale="1">
        <p:scale>
          <a:sx n="106" d="100"/>
          <a:sy n="106" d="100"/>
        </p:scale>
        <p:origin x="71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39ABC2-AA6F-C149-92DD-E6E59D226396}" type="datetimeFigureOut">
              <a:rPr lang="en-US" smtClean="0"/>
              <a:t>4/29/20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64E7E-415D-BD49-844F-8B4A91CB72C1}" type="slidenum">
              <a:rPr lang="en-US" smtClean="0"/>
              <a:t>‹#›</a:t>
            </a:fld>
            <a:endParaRPr lang="en-US"/>
          </a:p>
        </p:txBody>
      </p:sp>
    </p:spTree>
    <p:extLst>
      <p:ext uri="{BB962C8B-B14F-4D97-AF65-F5344CB8AC3E}">
        <p14:creationId xmlns:p14="http://schemas.microsoft.com/office/powerpoint/2010/main" val="2831769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62b9c17294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2b9c17294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490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Train M models as an ensemble with random initialization</a:t>
            </a:r>
            <a:endParaRPr lang="en-US" dirty="0"/>
          </a:p>
          <a:p>
            <a:r>
              <a:rPr lang="en-US" dirty="0"/>
              <a:t>Average</a:t>
            </a:r>
          </a:p>
          <a:p>
            <a:r>
              <a:rPr lang="en-US" dirty="0"/>
              <a:t>Similar to geology interpreters</a:t>
            </a:r>
          </a:p>
          <a:p>
            <a:r>
              <a:rPr lang="en-US" sz="1200" kern="1200" dirty="0">
                <a:solidFill>
                  <a:schemeClr val="tx1"/>
                </a:solidFill>
                <a:effectLst/>
                <a:latin typeface="+mn-lt"/>
                <a:ea typeface="+mn-ea"/>
                <a:cs typeface="+mn-cs"/>
              </a:rPr>
              <a:t>the level of approximation is determined </a:t>
            </a:r>
            <a:r>
              <a:rPr lang="en-US" sz="1200" kern="1200" dirty="0" err="1">
                <a:solidFill>
                  <a:schemeClr val="tx1"/>
                </a:solidFill>
                <a:effectLst/>
                <a:latin typeface="+mn-lt"/>
                <a:ea typeface="+mn-ea"/>
                <a:cs typeface="+mn-cs"/>
              </a:rPr>
              <a:t>byhow</a:t>
            </a:r>
            <a:r>
              <a:rPr lang="en-US" sz="1200" kern="1200" dirty="0">
                <a:solidFill>
                  <a:schemeClr val="tx1"/>
                </a:solidFill>
                <a:effectLst/>
                <a:latin typeface="+mn-lt"/>
                <a:ea typeface="+mn-ea"/>
                <a:cs typeface="+mn-cs"/>
              </a:rPr>
              <a:t> well the implicit sampling </a:t>
            </a:r>
            <a:r>
              <a:rPr lang="en-US" sz="1200" kern="1200" dirty="0" err="1">
                <a:solidFill>
                  <a:schemeClr val="tx1"/>
                </a:solidFill>
                <a:effectLst/>
                <a:latin typeface="+mn-lt"/>
                <a:ea typeface="+mn-ea"/>
                <a:cs typeface="+mn-cs"/>
              </a:rPr>
              <a:t>distributionˆq</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θ)</a:t>
            </a:r>
            <a:r>
              <a:rPr lang="en-US" sz="1200" kern="1200" dirty="0" err="1">
                <a:solidFill>
                  <a:schemeClr val="tx1"/>
                </a:solidFill>
                <a:effectLst/>
                <a:latin typeface="+mn-lt"/>
                <a:ea typeface="+mn-ea"/>
                <a:cs typeface="+mn-cs"/>
              </a:rPr>
              <a:t>approxi</a:t>
            </a:r>
            <a:r>
              <a:rPr lang="en-US" sz="1200" kern="1200" dirty="0">
                <a:solidFill>
                  <a:schemeClr val="tx1"/>
                </a:solidFill>
                <a:effectLst/>
                <a:latin typeface="+mn-lt"/>
                <a:ea typeface="+mn-ea"/>
                <a:cs typeface="+mn-cs"/>
              </a:rPr>
              <a:t>-mates the </a:t>
            </a:r>
            <a:r>
              <a:rPr lang="en-US" sz="1200" kern="1200" dirty="0" err="1">
                <a:solidFill>
                  <a:schemeClr val="tx1"/>
                </a:solidFill>
                <a:effectLst/>
                <a:latin typeface="+mn-lt"/>
                <a:ea typeface="+mn-ea"/>
                <a:cs typeface="+mn-cs"/>
              </a:rPr>
              <a:t>posteriorp</a:t>
            </a:r>
            <a:r>
              <a:rPr lang="en-US" sz="1200" kern="1200" dirty="0">
                <a:solidFill>
                  <a:schemeClr val="tx1"/>
                </a:solidFill>
                <a:effectLst/>
                <a:latin typeface="+mn-lt"/>
                <a:ea typeface="+mn-ea"/>
                <a:cs typeface="+mn-cs"/>
              </a:rPr>
              <a:t>(</a:t>
            </a:r>
            <a:r>
              <a:rPr lang="el-GR" sz="1200" kern="1200" dirty="0">
                <a:solidFill>
                  <a:schemeClr val="tx1"/>
                </a:solidFill>
                <a:effectLst/>
                <a:latin typeface="+mn-lt"/>
                <a:ea typeface="+mn-ea"/>
                <a:cs typeface="+mn-cs"/>
              </a:rPr>
              <a:t>θ|</a:t>
            </a:r>
            <a:r>
              <a:rPr lang="en-US" sz="1200" kern="1200" dirty="0">
                <a:solidFill>
                  <a:schemeClr val="tx1"/>
                </a:solidFill>
                <a:effectLst/>
                <a:latin typeface="+mn-lt"/>
                <a:ea typeface="+mn-ea"/>
                <a:cs typeface="+mn-cs"/>
              </a:rPr>
              <a:t>D)</a:t>
            </a:r>
            <a:endParaRPr lang="en-US" dirty="0"/>
          </a:p>
        </p:txBody>
      </p:sp>
      <p:sp>
        <p:nvSpPr>
          <p:cNvPr id="4" name="Slide Number Placeholder 3"/>
          <p:cNvSpPr>
            <a:spLocks noGrp="1"/>
          </p:cNvSpPr>
          <p:nvPr>
            <p:ph type="sldNum" sz="quarter" idx="5"/>
          </p:nvPr>
        </p:nvSpPr>
        <p:spPr/>
        <p:txBody>
          <a:bodyPr/>
          <a:lstStyle/>
          <a:p>
            <a:fld id="{3AC64E7E-415D-BD49-844F-8B4A91CB72C1}" type="slidenum">
              <a:rPr lang="en-US" smtClean="0"/>
              <a:t>17</a:t>
            </a:fld>
            <a:endParaRPr lang="en-US"/>
          </a:p>
        </p:txBody>
      </p:sp>
    </p:spTree>
    <p:extLst>
      <p:ext uri="{BB962C8B-B14F-4D97-AF65-F5344CB8AC3E}">
        <p14:creationId xmlns:p14="http://schemas.microsoft.com/office/powerpoint/2010/main" val="3009626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277a4203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277a4203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Sampling the logits -&gt; Does not significantly increase the model test time.</a:t>
            </a:r>
          </a:p>
          <a:p>
            <a:pPr marL="0" lvl="0" indent="0" algn="l" rtl="0">
              <a:spcBef>
                <a:spcPts val="0"/>
              </a:spcBef>
              <a:spcAft>
                <a:spcPts val="0"/>
              </a:spcAft>
              <a:buClr>
                <a:schemeClr val="dk1"/>
              </a:buClr>
              <a:buSzPts val="1100"/>
              <a:buFont typeface="Arial"/>
              <a:buNone/>
            </a:pPr>
            <a:r>
              <a:rPr lang="en">
                <a:solidFill>
                  <a:schemeClr val="dk1"/>
                </a:solidFill>
              </a:rPr>
              <a:t>MAP problem</a:t>
            </a:r>
            <a:endParaRPr>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Loss attenuation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err="1">
                <a:solidFill>
                  <a:schemeClr val="dk1"/>
                </a:solidFill>
              </a:rPr>
              <a:t>HerefWi,σWiare</a:t>
            </a:r>
            <a:r>
              <a:rPr lang="en" dirty="0">
                <a:solidFill>
                  <a:schemeClr val="dk1"/>
                </a:solidFill>
              </a:rPr>
              <a:t> the network outputs with </a:t>
            </a:r>
            <a:r>
              <a:rPr lang="en" dirty="0" err="1">
                <a:solidFill>
                  <a:schemeClr val="dk1"/>
                </a:solidFill>
              </a:rPr>
              <a:t>parametersW</a:t>
            </a:r>
            <a:r>
              <a:rPr lang="en" dirty="0">
                <a:solidFill>
                  <a:schemeClr val="dk1"/>
                </a:solidFill>
              </a:rPr>
              <a:t>. This </a:t>
            </a:r>
            <a:r>
              <a:rPr lang="en" dirty="0" err="1">
                <a:solidFill>
                  <a:schemeClr val="dk1"/>
                </a:solidFill>
              </a:rPr>
              <a:t>vectorfWiis</a:t>
            </a:r>
            <a:r>
              <a:rPr lang="en" dirty="0">
                <a:solidFill>
                  <a:schemeClr val="dk1"/>
                </a:solidFill>
              </a:rPr>
              <a:t> corrupted with </a:t>
            </a:r>
            <a:r>
              <a:rPr lang="en" dirty="0" err="1">
                <a:solidFill>
                  <a:schemeClr val="dk1"/>
                </a:solidFill>
              </a:rPr>
              <a:t>Gaus-sian</a:t>
            </a:r>
            <a:r>
              <a:rPr lang="en" dirty="0">
                <a:solidFill>
                  <a:schemeClr val="dk1"/>
                </a:solidFill>
              </a:rPr>
              <a:t> noise with variance(</a:t>
            </a:r>
            <a:r>
              <a:rPr lang="en" dirty="0" err="1">
                <a:solidFill>
                  <a:schemeClr val="dk1"/>
                </a:solidFill>
              </a:rPr>
              <a:t>σWi</a:t>
            </a:r>
            <a:r>
              <a:rPr lang="en" dirty="0">
                <a:solidFill>
                  <a:schemeClr val="dk1"/>
                </a:solidFill>
              </a:rPr>
              <a:t>)2(a diagonal matrix with one element for each logit value), and </a:t>
            </a:r>
            <a:r>
              <a:rPr lang="en" dirty="0" err="1">
                <a:solidFill>
                  <a:schemeClr val="dk1"/>
                </a:solidFill>
              </a:rPr>
              <a:t>thecorrupted</a:t>
            </a:r>
            <a:r>
              <a:rPr lang="en" dirty="0">
                <a:solidFill>
                  <a:schemeClr val="dk1"/>
                </a:solidFill>
              </a:rPr>
              <a:t> vector is then squashed with the </a:t>
            </a:r>
            <a:r>
              <a:rPr lang="en" dirty="0" err="1">
                <a:solidFill>
                  <a:schemeClr val="dk1"/>
                </a:solidFill>
              </a:rPr>
              <a:t>softmax</a:t>
            </a:r>
            <a:r>
              <a:rPr lang="en" dirty="0">
                <a:solidFill>
                  <a:schemeClr val="dk1"/>
                </a:solidFill>
              </a:rPr>
              <a:t> function to </a:t>
            </a:r>
            <a:r>
              <a:rPr lang="en" dirty="0" err="1">
                <a:solidFill>
                  <a:schemeClr val="dk1"/>
                </a:solidFill>
              </a:rPr>
              <a:t>obtainpi</a:t>
            </a:r>
            <a:r>
              <a:rPr lang="en" dirty="0">
                <a:solidFill>
                  <a:schemeClr val="dk1"/>
                </a:solidFill>
              </a:rPr>
              <a:t>, the probability vector </a:t>
            </a:r>
            <a:r>
              <a:rPr lang="en" dirty="0" err="1">
                <a:solidFill>
                  <a:schemeClr val="dk1"/>
                </a:solidFill>
              </a:rPr>
              <a:t>forpixeli</a:t>
            </a: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err="1">
                <a:solidFill>
                  <a:schemeClr val="dk1"/>
                </a:solidFill>
              </a:rPr>
              <a:t>withxi,t,c</a:t>
            </a:r>
            <a:r>
              <a:rPr lang="en" dirty="0" err="1">
                <a:solidFill>
                  <a:schemeClr val="dk1"/>
                </a:solidFill>
                <a:latin typeface="Courier New"/>
                <a:ea typeface="Courier New"/>
                <a:cs typeface="Courier New"/>
                <a:sym typeface="Courier New"/>
              </a:rPr>
              <a:t>′</a:t>
            </a:r>
            <a:r>
              <a:rPr lang="en" dirty="0" err="1">
                <a:solidFill>
                  <a:schemeClr val="dk1"/>
                </a:solidFill>
              </a:rPr>
              <a:t>thec′element</a:t>
            </a:r>
            <a:r>
              <a:rPr lang="en" dirty="0">
                <a:solidFill>
                  <a:schemeClr val="dk1"/>
                </a:solidFill>
              </a:rPr>
              <a:t> in the logit </a:t>
            </a:r>
            <a:r>
              <a:rPr lang="en" dirty="0" err="1">
                <a:solidFill>
                  <a:schemeClr val="dk1"/>
                </a:solidFill>
              </a:rPr>
              <a:t>vectorxi,t.This</a:t>
            </a:r>
            <a:r>
              <a:rPr lang="en" dirty="0">
                <a:solidFill>
                  <a:schemeClr val="dk1"/>
                </a:solidFill>
              </a:rPr>
              <a:t> objective can be interpreted as learning loss attenuation, similarly to the regression case. </a:t>
            </a:r>
            <a:r>
              <a:rPr lang="en" dirty="0" err="1">
                <a:solidFill>
                  <a:schemeClr val="dk1"/>
                </a:solidFill>
              </a:rPr>
              <a:t>Wenext</a:t>
            </a:r>
            <a:r>
              <a:rPr lang="en" dirty="0">
                <a:solidFill>
                  <a:schemeClr val="dk1"/>
                </a:solidFill>
              </a:rPr>
              <a:t> assess the ideas above empirically.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err="1">
                <a:solidFill>
                  <a:schemeClr val="dk1"/>
                </a:solidFill>
              </a:rPr>
              <a:t>withcthe</a:t>
            </a:r>
            <a:r>
              <a:rPr lang="en" dirty="0">
                <a:solidFill>
                  <a:schemeClr val="dk1"/>
                </a:solidFill>
              </a:rPr>
              <a:t> observed class for </a:t>
            </a:r>
            <a:r>
              <a:rPr lang="en" dirty="0" err="1">
                <a:solidFill>
                  <a:schemeClr val="dk1"/>
                </a:solidFill>
              </a:rPr>
              <a:t>inputi</a:t>
            </a:r>
            <a:r>
              <a:rPr lang="en" dirty="0">
                <a:solidFill>
                  <a:schemeClr val="dk1"/>
                </a:solidFill>
              </a:rPr>
              <a:t>, which gives us our loss function. Ideally, we would want </a:t>
            </a:r>
            <a:r>
              <a:rPr lang="en" dirty="0" err="1">
                <a:solidFill>
                  <a:schemeClr val="dk1"/>
                </a:solidFill>
              </a:rPr>
              <a:t>toanalytically</a:t>
            </a:r>
            <a:r>
              <a:rPr lang="en" dirty="0">
                <a:solidFill>
                  <a:schemeClr val="dk1"/>
                </a:solidFill>
              </a:rPr>
              <a:t> integrate out this Gaussian distribution, but no analytic solution is known. We </a:t>
            </a:r>
            <a:r>
              <a:rPr lang="en" dirty="0" err="1">
                <a:solidFill>
                  <a:schemeClr val="dk1"/>
                </a:solidFill>
              </a:rPr>
              <a:t>thereforeapproximate</a:t>
            </a:r>
            <a:r>
              <a:rPr lang="en" dirty="0">
                <a:solidFill>
                  <a:schemeClr val="dk1"/>
                </a:solidFill>
              </a:rPr>
              <a:t> the objective through Monte Carlo integration, and sample </a:t>
            </a:r>
            <a:r>
              <a:rPr lang="en" dirty="0" err="1">
                <a:solidFill>
                  <a:schemeClr val="dk1"/>
                </a:solidFill>
              </a:rPr>
              <a:t>unaries</a:t>
            </a:r>
            <a:r>
              <a:rPr lang="en" dirty="0">
                <a:solidFill>
                  <a:schemeClr val="dk1"/>
                </a:solidFill>
              </a:rPr>
              <a:t> through the </a:t>
            </a:r>
            <a:r>
              <a:rPr lang="en" dirty="0" err="1">
                <a:solidFill>
                  <a:schemeClr val="dk1"/>
                </a:solidFill>
              </a:rPr>
              <a:t>softmaxfunction</a:t>
            </a:r>
            <a:r>
              <a:rPr lang="en" dirty="0">
                <a:solidFill>
                  <a:schemeClr val="dk1"/>
                </a:solidFill>
              </a:rPr>
              <a:t>. We note that this operation is extremely fast because we perform the computation once(passing inputs through the model to get logits). We only need to sample from the logits, which </a:t>
            </a:r>
            <a:r>
              <a:rPr lang="en" dirty="0" err="1">
                <a:solidFill>
                  <a:schemeClr val="dk1"/>
                </a:solidFill>
              </a:rPr>
              <a:t>isa</a:t>
            </a:r>
            <a:r>
              <a:rPr lang="en" dirty="0">
                <a:solidFill>
                  <a:schemeClr val="dk1"/>
                </a:solidFill>
              </a:rPr>
              <a:t> fraction of the network’s compute, and therefore does not significantly increase the model’s </a:t>
            </a:r>
            <a:r>
              <a:rPr lang="en" dirty="0" err="1">
                <a:solidFill>
                  <a:schemeClr val="dk1"/>
                </a:solidFill>
              </a:rPr>
              <a:t>testtime</a:t>
            </a:r>
            <a:r>
              <a:rPr lang="en" dirty="0">
                <a:solidFill>
                  <a:schemeClr val="dk1"/>
                </a:solidFill>
              </a:rPr>
              <a:t>. We can rewrite the above and obtain the following numerically-stable stochastic loss: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err="1"/>
              <a:t>MonteCarlo</a:t>
            </a:r>
            <a:r>
              <a:rPr lang="en" dirty="0"/>
              <a:t> integration</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13564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inference</a:t>
            </a:r>
          </a:p>
        </p:txBody>
      </p:sp>
      <p:sp>
        <p:nvSpPr>
          <p:cNvPr id="4" name="Slide Number Placeholder 3"/>
          <p:cNvSpPr>
            <a:spLocks noGrp="1"/>
          </p:cNvSpPr>
          <p:nvPr>
            <p:ph type="sldNum" sz="quarter" idx="5"/>
          </p:nvPr>
        </p:nvSpPr>
        <p:spPr/>
        <p:txBody>
          <a:bodyPr/>
          <a:lstStyle/>
          <a:p>
            <a:fld id="{3AC64E7E-415D-BD49-844F-8B4A91CB72C1}" type="slidenum">
              <a:rPr lang="en-US" smtClean="0"/>
              <a:t>19</a:t>
            </a:fld>
            <a:endParaRPr lang="en-US"/>
          </a:p>
        </p:txBody>
      </p:sp>
    </p:spTree>
    <p:extLst>
      <p:ext uri="{BB962C8B-B14F-4D97-AF65-F5344CB8AC3E}">
        <p14:creationId xmlns:p14="http://schemas.microsoft.com/office/powerpoint/2010/main" val="1342875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53751708b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53751708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To make the model easier to train, I wanted to create a more significant loss change as the variance increases. To get a more significant loss change as the variance increases, the loss function needed to weight the Monte Carlo samples where the loss decreased more than the samples where the loss increased.</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I applied the </a:t>
            </a:r>
            <a:r>
              <a:rPr lang="en" dirty="0" err="1"/>
              <a:t>elu</a:t>
            </a:r>
            <a:r>
              <a:rPr lang="en" dirty="0"/>
              <a:t> function to the change in categorical cross entropy, i.e. the original undistorted loss compared to the distorted loss, </a:t>
            </a:r>
            <a:r>
              <a:rPr lang="en" dirty="0" err="1"/>
              <a:t>undistorted_loss</a:t>
            </a:r>
            <a:r>
              <a:rPr lang="en" dirty="0"/>
              <a:t> - </a:t>
            </a:r>
            <a:r>
              <a:rPr lang="en" dirty="0" err="1"/>
              <a:t>distorted_loss</a:t>
            </a:r>
            <a:r>
              <a:rPr lang="en" dirty="0"/>
              <a:t>. The </a:t>
            </a:r>
            <a:r>
              <a:rPr lang="en" dirty="0" err="1"/>
              <a:t>elu</a:t>
            </a:r>
            <a:r>
              <a:rPr lang="en" dirty="0"/>
              <a:t> shifts the mean of the normal distribution away from zero for the left half of Figure 1. The </a:t>
            </a:r>
            <a:r>
              <a:rPr lang="en" dirty="0" err="1"/>
              <a:t>elu</a:t>
            </a:r>
            <a:r>
              <a:rPr lang="en" dirty="0"/>
              <a:t> is also ~linear for very small values near 0 so the mean for the right half of Figure 1 stays the same.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 ensure the loss is greater than zero, I add the undistorted categorical cross entropy. The ‘distorted average change in loss’ always decreases as the variance increases but the loss function should be minimized for a variance value less than infinity. To ensure the variance that minimizes the loss is less than infinity, I add the exponential of the variance term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err="1"/>
              <a:t>variance_loss</a:t>
            </a:r>
            <a:r>
              <a:rPr lang="en" dirty="0"/>
              <a:t> + </a:t>
            </a:r>
            <a:r>
              <a:rPr lang="en" dirty="0" err="1"/>
              <a:t>undistorted_loss</a:t>
            </a:r>
            <a:r>
              <a:rPr lang="en" dirty="0"/>
              <a:t> + </a:t>
            </a:r>
            <a:r>
              <a:rPr lang="en" dirty="0" err="1"/>
              <a:t>variance_depressor</a:t>
            </a:r>
            <a:endParaRPr dirty="0"/>
          </a:p>
        </p:txBody>
      </p:sp>
    </p:spTree>
    <p:extLst>
      <p:ext uri="{BB962C8B-B14F-4D97-AF65-F5344CB8AC3E}">
        <p14:creationId xmlns:p14="http://schemas.microsoft.com/office/powerpoint/2010/main" val="819744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2b9c17294_0_174:notes"/>
          <p:cNvSpPr txBox="1">
            <a:spLocks noGrp="1"/>
          </p:cNvSpPr>
          <p:nvPr>
            <p:ph type="body" idx="1"/>
          </p:nvPr>
        </p:nvSpPr>
        <p:spPr>
          <a:xfrm>
            <a:off x="685787" y="434338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62b9c17294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486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653751708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653751708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predictive entropy (the average amount of information contained in the predictive distribution).</a:t>
            </a:r>
            <a:endParaRPr dirty="0"/>
          </a:p>
          <a:p>
            <a:pPr marL="0" lvl="0" indent="0" algn="l" rtl="0">
              <a:spcBef>
                <a:spcPts val="0"/>
              </a:spcBef>
              <a:spcAft>
                <a:spcPts val="0"/>
              </a:spcAft>
              <a:buClr>
                <a:schemeClr val="dk1"/>
              </a:buClr>
              <a:buSzPts val="1100"/>
              <a:buFont typeface="Arial"/>
              <a:buNone/>
            </a:pPr>
            <a:r>
              <a:rPr lang="en" dirty="0">
                <a:solidFill>
                  <a:schemeClr val="dk1"/>
                </a:solidFill>
              </a:rPr>
              <a:t>- Entropy is a measure of choice, uncertainty and information (Shannon 1948).</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 Uncertainty should decrease as the amount of information increases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t>
            </a:r>
            <a:r>
              <a:rPr lang="en" dirty="0" err="1">
                <a:solidFill>
                  <a:schemeClr val="dk1"/>
                </a:solidFill>
              </a:rPr>
              <a:t>Zidek</a:t>
            </a:r>
            <a:r>
              <a:rPr lang="en" dirty="0">
                <a:solidFill>
                  <a:schemeClr val="dk1"/>
                </a:solidFill>
              </a:rPr>
              <a:t> 2003).</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Positive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Max uniform prob P=0.5</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Additive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Zero</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Uniform distributions with more outcomes have more uncertainty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Events with a certain outcome have zero uncertainty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Flipping argument no effect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84957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2b9c17294_0_233:notes"/>
          <p:cNvSpPr txBox="1">
            <a:spLocks noGrp="1"/>
          </p:cNvSpPr>
          <p:nvPr>
            <p:ph type="body" idx="1"/>
          </p:nvPr>
        </p:nvSpPr>
        <p:spPr>
          <a:xfrm>
            <a:off x="685787" y="434338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dirty="0">
                <a:solidFill>
                  <a:schemeClr val="dk1"/>
                </a:solidFill>
              </a:rPr>
              <a:t>We observe using dropout after all the encoder and de-coder units results in a lower training fit and poorer test per-</a:t>
            </a:r>
            <a:r>
              <a:rPr lang="en" sz="1250" dirty="0" err="1">
                <a:solidFill>
                  <a:schemeClr val="dk1"/>
                </a:solidFill>
              </a:rPr>
              <a:t>formance</a:t>
            </a:r>
            <a:r>
              <a:rPr lang="en" sz="1250" dirty="0">
                <a:solidFill>
                  <a:schemeClr val="dk1"/>
                </a:solidFill>
              </a:rPr>
              <a:t> as it is too strong a </a:t>
            </a:r>
            <a:r>
              <a:rPr lang="en" sz="1250" dirty="0" err="1">
                <a:solidFill>
                  <a:schemeClr val="dk1"/>
                </a:solidFill>
              </a:rPr>
              <a:t>regulariser</a:t>
            </a:r>
            <a:r>
              <a:rPr lang="en" sz="1250" dirty="0">
                <a:solidFill>
                  <a:schemeClr val="dk1"/>
                </a:solidFill>
              </a:rPr>
              <a:t> on the model. </a:t>
            </a:r>
            <a:r>
              <a:rPr lang="en" sz="1250" dirty="0" err="1">
                <a:solidFill>
                  <a:schemeClr val="dk1"/>
                </a:solidFill>
              </a:rPr>
              <a:t>Wefind</a:t>
            </a:r>
            <a:r>
              <a:rPr lang="en" sz="1250" dirty="0">
                <a:solidFill>
                  <a:schemeClr val="dk1"/>
                </a:solidFill>
              </a:rPr>
              <a:t> that dropping out half of the encoder or decoder </a:t>
            </a:r>
            <a:r>
              <a:rPr lang="en" sz="1250" dirty="0" err="1">
                <a:solidFill>
                  <a:schemeClr val="dk1"/>
                </a:solidFill>
              </a:rPr>
              <a:t>unitsis</a:t>
            </a:r>
            <a:r>
              <a:rPr lang="en" sz="1250" dirty="0">
                <a:solidFill>
                  <a:schemeClr val="dk1"/>
                </a:solidFill>
              </a:rPr>
              <a:t> the optimal configuration. The best configuration is drop-ping out the deepest half of the encoder and decoder units.</a:t>
            </a:r>
            <a:endParaRPr sz="1250" dirty="0">
              <a:solidFill>
                <a:schemeClr val="dk1"/>
              </a:solidFill>
            </a:endParaRPr>
          </a:p>
          <a:p>
            <a:pPr marL="0" lvl="0" indent="0" algn="l" rtl="0">
              <a:spcBef>
                <a:spcPts val="0"/>
              </a:spcBef>
              <a:spcAft>
                <a:spcPts val="0"/>
              </a:spcAft>
              <a:buNone/>
            </a:pPr>
            <a:endParaRPr sz="1250" dirty="0">
              <a:solidFill>
                <a:schemeClr val="dk1"/>
              </a:solidFill>
            </a:endParaRPr>
          </a:p>
          <a:p>
            <a:pPr marL="0" lvl="0" indent="0" algn="l" rtl="0">
              <a:spcBef>
                <a:spcPts val="0"/>
              </a:spcBef>
              <a:spcAft>
                <a:spcPts val="0"/>
              </a:spcAft>
              <a:buNone/>
            </a:pPr>
            <a:r>
              <a:rPr lang="en" sz="1250" dirty="0">
                <a:solidFill>
                  <a:schemeClr val="dk1"/>
                </a:solidFill>
              </a:rPr>
              <a:t>In the lower layers of convolutional networks basic </a:t>
            </a:r>
            <a:r>
              <a:rPr lang="en" sz="1250" dirty="0" err="1">
                <a:solidFill>
                  <a:schemeClr val="dk1"/>
                </a:solidFill>
              </a:rPr>
              <a:t>fea-tures</a:t>
            </a:r>
            <a:r>
              <a:rPr lang="en" sz="1250" dirty="0">
                <a:solidFill>
                  <a:schemeClr val="dk1"/>
                </a:solidFill>
              </a:rPr>
              <a:t> are extracted, such as edges and corners [41]. </a:t>
            </a:r>
            <a:r>
              <a:rPr lang="en" sz="1250" dirty="0" err="1">
                <a:solidFill>
                  <a:schemeClr val="dk1"/>
                </a:solidFill>
              </a:rPr>
              <a:t>Theseresults</a:t>
            </a:r>
            <a:r>
              <a:rPr lang="en" sz="1250" dirty="0">
                <a:solidFill>
                  <a:schemeClr val="dk1"/>
                </a:solidFill>
              </a:rPr>
              <a:t> show that applying Bayesian weights to these lay-</a:t>
            </a:r>
            <a:r>
              <a:rPr lang="en" sz="1250" dirty="0" err="1">
                <a:solidFill>
                  <a:schemeClr val="dk1"/>
                </a:solidFill>
              </a:rPr>
              <a:t>ers</a:t>
            </a:r>
            <a:r>
              <a:rPr lang="en" sz="1250" dirty="0">
                <a:solidFill>
                  <a:schemeClr val="dk1"/>
                </a:solidFill>
              </a:rPr>
              <a:t> does not result in a better performance. We </a:t>
            </a:r>
            <a:r>
              <a:rPr lang="en" sz="1250" dirty="0" err="1">
                <a:solidFill>
                  <a:schemeClr val="dk1"/>
                </a:solidFill>
              </a:rPr>
              <a:t>believethis</a:t>
            </a:r>
            <a:r>
              <a:rPr lang="en" sz="1250" dirty="0">
                <a:solidFill>
                  <a:schemeClr val="dk1"/>
                </a:solidFill>
              </a:rPr>
              <a:t> is because these low level features are consistent </a:t>
            </a:r>
            <a:r>
              <a:rPr lang="en" sz="1250" dirty="0" err="1">
                <a:solidFill>
                  <a:schemeClr val="dk1"/>
                </a:solidFill>
              </a:rPr>
              <a:t>acrossthe</a:t>
            </a:r>
            <a:r>
              <a:rPr lang="en" sz="1250" dirty="0">
                <a:solidFill>
                  <a:schemeClr val="dk1"/>
                </a:solidFill>
              </a:rPr>
              <a:t> distribution of models because they are better </a:t>
            </a:r>
            <a:r>
              <a:rPr lang="en" sz="1250" dirty="0" err="1">
                <a:solidFill>
                  <a:schemeClr val="dk1"/>
                </a:solidFill>
              </a:rPr>
              <a:t>modelledwith</a:t>
            </a:r>
            <a:r>
              <a:rPr lang="en" sz="1250" dirty="0">
                <a:solidFill>
                  <a:schemeClr val="dk1"/>
                </a:solidFill>
              </a:rPr>
              <a:t> deterministic weights. However, the higher level </a:t>
            </a:r>
            <a:r>
              <a:rPr lang="en" sz="1250" dirty="0" err="1">
                <a:solidFill>
                  <a:schemeClr val="dk1"/>
                </a:solidFill>
              </a:rPr>
              <a:t>fea-tures</a:t>
            </a:r>
            <a:r>
              <a:rPr lang="en" sz="1250" dirty="0">
                <a:solidFill>
                  <a:schemeClr val="dk1"/>
                </a:solidFill>
              </a:rPr>
              <a:t> that are formed in the deeper layers, such as shape </a:t>
            </a:r>
            <a:r>
              <a:rPr lang="en" sz="1250" dirty="0" err="1">
                <a:solidFill>
                  <a:schemeClr val="dk1"/>
                </a:solidFill>
              </a:rPr>
              <a:t>andcontextual</a:t>
            </a:r>
            <a:r>
              <a:rPr lang="en" sz="1250" dirty="0">
                <a:solidFill>
                  <a:schemeClr val="dk1"/>
                </a:solidFill>
              </a:rPr>
              <a:t> relationships, are more effectively modelled </a:t>
            </a:r>
            <a:r>
              <a:rPr lang="en" sz="1250" dirty="0" err="1">
                <a:solidFill>
                  <a:schemeClr val="dk1"/>
                </a:solidFill>
              </a:rPr>
              <a:t>withBayesian</a:t>
            </a:r>
            <a:r>
              <a:rPr lang="en" sz="1250" dirty="0">
                <a:solidFill>
                  <a:schemeClr val="dk1"/>
                </a:solidFill>
              </a:rPr>
              <a:t> weights.</a:t>
            </a:r>
            <a:endParaRPr sz="1250" dirty="0">
              <a:solidFill>
                <a:schemeClr val="dk1"/>
              </a:solidFill>
            </a:endParaRPr>
          </a:p>
          <a:p>
            <a:pPr marL="0" lvl="0" indent="0" algn="l" rtl="0">
              <a:spcBef>
                <a:spcPts val="0"/>
              </a:spcBef>
              <a:spcAft>
                <a:spcPts val="0"/>
              </a:spcAft>
              <a:buNone/>
            </a:pPr>
            <a:endParaRPr sz="1250" dirty="0">
              <a:solidFill>
                <a:schemeClr val="dk1"/>
              </a:solidFill>
            </a:endParaRPr>
          </a:p>
          <a:p>
            <a:pPr marL="0" lvl="0" indent="0" algn="l" rtl="0">
              <a:spcBef>
                <a:spcPts val="0"/>
              </a:spcBef>
              <a:spcAft>
                <a:spcPts val="0"/>
              </a:spcAft>
              <a:buNone/>
            </a:pPr>
            <a:r>
              <a:rPr lang="en" sz="1250" dirty="0">
                <a:solidFill>
                  <a:schemeClr val="dk1"/>
                </a:solidFill>
              </a:rPr>
              <a:t>Weight = 1/(ln(</a:t>
            </a:r>
            <a:r>
              <a:rPr lang="en" sz="1250" dirty="0" err="1">
                <a:solidFill>
                  <a:schemeClr val="dk1"/>
                </a:solidFill>
              </a:rPr>
              <a:t>c+pclass</a:t>
            </a:r>
            <a:r>
              <a:rPr lang="en" sz="1250" dirty="0">
                <a:solidFill>
                  <a:schemeClr val="dk1"/>
                </a:solidFill>
              </a:rPr>
              <a:t>)). Weight is bounded as </a:t>
            </a:r>
            <a:r>
              <a:rPr lang="en" sz="1250" dirty="0" err="1">
                <a:solidFill>
                  <a:schemeClr val="dk1"/>
                </a:solidFill>
              </a:rPr>
              <a:t>pclass</a:t>
            </a:r>
            <a:r>
              <a:rPr lang="en" sz="1250" dirty="0">
                <a:solidFill>
                  <a:schemeClr val="dk1"/>
                </a:solidFill>
              </a:rPr>
              <a:t> approaches 0.</a:t>
            </a:r>
          </a:p>
          <a:p>
            <a:pPr marL="0" lvl="0" indent="0" algn="l" rtl="0">
              <a:spcBef>
                <a:spcPts val="0"/>
              </a:spcBef>
              <a:spcAft>
                <a:spcPts val="0"/>
              </a:spcAft>
              <a:buNone/>
            </a:pPr>
            <a:endParaRPr lang="en" sz="1250" dirty="0">
              <a:solidFill>
                <a:schemeClr val="dk1"/>
              </a:solidFill>
            </a:endParaRPr>
          </a:p>
          <a:p>
            <a:pPr marL="0" lvl="0" indent="0" algn="l" rtl="0">
              <a:spcBef>
                <a:spcPts val="0"/>
              </a:spcBef>
              <a:spcAft>
                <a:spcPts val="0"/>
              </a:spcAft>
              <a:buNone/>
            </a:pPr>
            <a:r>
              <a:rPr lang="en" sz="1250" dirty="0">
                <a:solidFill>
                  <a:schemeClr val="dk1"/>
                </a:solidFill>
              </a:rPr>
              <a:t>skip connections + transposed conv</a:t>
            </a:r>
            <a:endParaRPr sz="1250" dirty="0">
              <a:solidFill>
                <a:schemeClr val="dk1"/>
              </a:solidFill>
            </a:endParaRPr>
          </a:p>
        </p:txBody>
      </p:sp>
      <p:sp>
        <p:nvSpPr>
          <p:cNvPr id="429" name="Google Shape;429;g62b9c1729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1882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62b9c17294_0_314:notes"/>
          <p:cNvSpPr txBox="1">
            <a:spLocks noGrp="1"/>
          </p:cNvSpPr>
          <p:nvPr>
            <p:ph type="body" idx="1"/>
          </p:nvPr>
        </p:nvSpPr>
        <p:spPr>
          <a:xfrm>
            <a:off x="685787" y="434338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g62b9c17294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787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62b9c17294_0_320:notes"/>
          <p:cNvSpPr txBox="1">
            <a:spLocks noGrp="1"/>
          </p:cNvSpPr>
          <p:nvPr>
            <p:ph type="body" idx="1"/>
          </p:nvPr>
        </p:nvSpPr>
        <p:spPr>
          <a:xfrm>
            <a:off x="685787" y="4343386"/>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g62b9c17294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1112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62b9c17294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62b9c17294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911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277a4203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277a4203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because the standard model would pass the predictive mean through the softmax rather than the entire distribution.</a:t>
            </a:r>
            <a:endParaRPr/>
          </a:p>
          <a:p>
            <a:pPr marL="0" lvl="0" indent="0" algn="l" rtl="0">
              <a:spcBef>
                <a:spcPts val="0"/>
              </a:spcBef>
              <a:spcAft>
                <a:spcPts val="0"/>
              </a:spcAft>
              <a:buNone/>
            </a:pPr>
            <a:r>
              <a:rPr lang="en"/>
              <a:t>Note: In a classification problem, the softmax output gives you a probability value for each class, but this is not the same as uncertainty. The softmax probability is the probability that an input is a given class relative to the other classes. Because the probability is relative to the other classes, it does not help explain the model’s overall confidence.</a:t>
            </a:r>
            <a:endParaRPr/>
          </a:p>
          <a:p>
            <a:pPr marL="0" lvl="0" indent="0" algn="l" rtl="0">
              <a:spcBef>
                <a:spcPts val="0"/>
              </a:spcBef>
              <a:spcAft>
                <a:spcPts val="0"/>
              </a:spcAft>
              <a:buNone/>
            </a:pPr>
            <a:endParaRPr/>
          </a:p>
          <a:p>
            <a:pPr marL="0" lvl="0" indent="0" algn="l" rtl="0">
              <a:spcBef>
                <a:spcPts val="0"/>
              </a:spcBef>
              <a:spcAft>
                <a:spcPts val="0"/>
              </a:spcAft>
              <a:buNone/>
            </a:pPr>
            <a:r>
              <a:rPr lang="en" sz="1250">
                <a:solidFill>
                  <a:schemeClr val="dk1"/>
                </a:solidFill>
              </a:rPr>
              <a:t>The softmax func-tion approximates relative probabilities between the classlabels, but not an overall measure of the model’s uncertainty</a:t>
            </a:r>
            <a:endParaRPr/>
          </a:p>
        </p:txBody>
      </p:sp>
    </p:spTree>
    <p:extLst>
      <p:ext uri="{BB962C8B-B14F-4D97-AF65-F5344CB8AC3E}">
        <p14:creationId xmlns:p14="http://schemas.microsoft.com/office/powerpoint/2010/main" val="3096619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62b9c17294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62b9c17294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953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channels like </a:t>
            </a:r>
            <a:r>
              <a:rPr lang="en-US" dirty="0" err="1"/>
              <a:t>leeve</a:t>
            </a:r>
            <a:endParaRPr lang="en-US" dirty="0"/>
          </a:p>
        </p:txBody>
      </p:sp>
      <p:sp>
        <p:nvSpPr>
          <p:cNvPr id="4" name="Slide Number Placeholder 3"/>
          <p:cNvSpPr>
            <a:spLocks noGrp="1"/>
          </p:cNvSpPr>
          <p:nvPr>
            <p:ph type="sldNum" sz="quarter" idx="5"/>
          </p:nvPr>
        </p:nvSpPr>
        <p:spPr/>
        <p:txBody>
          <a:bodyPr/>
          <a:lstStyle/>
          <a:p>
            <a:fld id="{3AC64E7E-415D-BD49-844F-8B4A91CB72C1}" type="slidenum">
              <a:rPr lang="en-US" smtClean="0"/>
              <a:t>32</a:t>
            </a:fld>
            <a:endParaRPr lang="en-US"/>
          </a:p>
        </p:txBody>
      </p:sp>
    </p:spTree>
    <p:extLst>
      <p:ext uri="{BB962C8B-B14F-4D97-AF65-F5344CB8AC3E}">
        <p14:creationId xmlns:p14="http://schemas.microsoft.com/office/powerpoint/2010/main" val="805102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62b9c17294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62b9c17294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Offshore Aus </a:t>
            </a:r>
            <a:endParaRPr/>
          </a:p>
          <a:p>
            <a:pPr marL="0" lvl="0" indent="0" algn="l" rtl="0">
              <a:spcBef>
                <a:spcPts val="0"/>
              </a:spcBef>
              <a:spcAft>
                <a:spcPts val="0"/>
              </a:spcAft>
              <a:buNone/>
            </a:pPr>
            <a:r>
              <a:rPr lang="en"/>
              <a:t>120 Hz </a:t>
            </a:r>
            <a:endParaRPr/>
          </a:p>
          <a:p>
            <a:pPr marL="0" lvl="0" indent="0" algn="l" rtl="0">
              <a:spcBef>
                <a:spcPts val="0"/>
              </a:spcBef>
              <a:spcAft>
                <a:spcPts val="0"/>
              </a:spcAft>
              <a:buNone/>
            </a:pPr>
            <a:r>
              <a:rPr lang="en"/>
              <a:t>Browse basin</a:t>
            </a:r>
            <a:endParaRPr/>
          </a:p>
        </p:txBody>
      </p:sp>
    </p:spTree>
    <p:extLst>
      <p:ext uri="{BB962C8B-B14F-4D97-AF65-F5344CB8AC3E}">
        <p14:creationId xmlns:p14="http://schemas.microsoft.com/office/powerpoint/2010/main" val="20508144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653751708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653751708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071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62b9c17294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62b9c17294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960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 and multiple channels</a:t>
            </a:r>
          </a:p>
        </p:txBody>
      </p:sp>
      <p:sp>
        <p:nvSpPr>
          <p:cNvPr id="4" name="Slide Number Placeholder 3"/>
          <p:cNvSpPr>
            <a:spLocks noGrp="1"/>
          </p:cNvSpPr>
          <p:nvPr>
            <p:ph type="sldNum" sz="quarter" idx="5"/>
          </p:nvPr>
        </p:nvSpPr>
        <p:spPr/>
        <p:txBody>
          <a:bodyPr/>
          <a:lstStyle/>
          <a:p>
            <a:fld id="{3AC64E7E-415D-BD49-844F-8B4A91CB72C1}" type="slidenum">
              <a:rPr lang="en-US" smtClean="0"/>
              <a:t>44</a:t>
            </a:fld>
            <a:endParaRPr lang="en-US"/>
          </a:p>
        </p:txBody>
      </p:sp>
    </p:spTree>
    <p:extLst>
      <p:ext uri="{BB962C8B-B14F-4D97-AF65-F5344CB8AC3E}">
        <p14:creationId xmlns:p14="http://schemas.microsoft.com/office/powerpoint/2010/main" val="2357131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653751708b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653751708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588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62b9c17294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62b9c17294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81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epistemic </a:t>
            </a:r>
            <a:r>
              <a:rPr lang="en-US" dirty="0" err="1"/>
              <a:t>uncert</a:t>
            </a:r>
            <a:endParaRPr lang="en-US" dirty="0"/>
          </a:p>
        </p:txBody>
      </p:sp>
      <p:sp>
        <p:nvSpPr>
          <p:cNvPr id="4" name="Slide Number Placeholder 3"/>
          <p:cNvSpPr>
            <a:spLocks noGrp="1"/>
          </p:cNvSpPr>
          <p:nvPr>
            <p:ph type="sldNum" sz="quarter" idx="5"/>
          </p:nvPr>
        </p:nvSpPr>
        <p:spPr/>
        <p:txBody>
          <a:bodyPr/>
          <a:lstStyle/>
          <a:p>
            <a:fld id="{3AC64E7E-415D-BD49-844F-8B4A91CB72C1}" type="slidenum">
              <a:rPr lang="en-US" smtClean="0"/>
              <a:t>48</a:t>
            </a:fld>
            <a:endParaRPr lang="en-US"/>
          </a:p>
        </p:txBody>
      </p:sp>
    </p:spTree>
    <p:extLst>
      <p:ext uri="{BB962C8B-B14F-4D97-AF65-F5344CB8AC3E}">
        <p14:creationId xmlns:p14="http://schemas.microsoft.com/office/powerpoint/2010/main" val="3157123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62b9c17294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62b9c17294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886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62b9c1729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62b9c172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Normal NN is a MAP</a:t>
            </a:r>
            <a:endParaRPr dirty="0"/>
          </a:p>
        </p:txBody>
      </p:sp>
    </p:spTree>
    <p:extLst>
      <p:ext uri="{BB962C8B-B14F-4D97-AF65-F5344CB8AC3E}">
        <p14:creationId xmlns:p14="http://schemas.microsoft.com/office/powerpoint/2010/main" val="3412892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62b9c17294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62b9c1729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740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62b9c17294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62b9c17294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Parihaka</a:t>
            </a:r>
            <a:endParaRPr/>
          </a:p>
        </p:txBody>
      </p:sp>
    </p:spTree>
    <p:extLst>
      <p:ext uri="{BB962C8B-B14F-4D97-AF65-F5344CB8AC3E}">
        <p14:creationId xmlns:p14="http://schemas.microsoft.com/office/powerpoint/2010/main" val="2680615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653751708b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653751708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597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653751708b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653751708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434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62b9c17294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62b9c17294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379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62b9c17294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62b9c17294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0606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62b9c17294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62b9c17294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101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62b9c17294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62b9c17294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124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various annotations to calculate ground truth aleatoric uncertainty</a:t>
            </a:r>
          </a:p>
          <a:p>
            <a:r>
              <a:rPr lang="en-US" dirty="0"/>
              <a:t>Compare the mean of draw samples with the mean of various annotations and include in the loss using cross entropy.</a:t>
            </a:r>
          </a:p>
        </p:txBody>
      </p:sp>
      <p:sp>
        <p:nvSpPr>
          <p:cNvPr id="4" name="Slide Number Placeholder 3"/>
          <p:cNvSpPr>
            <a:spLocks noGrp="1"/>
          </p:cNvSpPr>
          <p:nvPr>
            <p:ph type="sldNum" sz="quarter" idx="5"/>
          </p:nvPr>
        </p:nvSpPr>
        <p:spPr/>
        <p:txBody>
          <a:bodyPr/>
          <a:lstStyle/>
          <a:p>
            <a:fld id="{3AC64E7E-415D-BD49-844F-8B4A91CB72C1}" type="slidenum">
              <a:rPr lang="en-US" smtClean="0"/>
              <a:t>59</a:t>
            </a:fld>
            <a:endParaRPr lang="en-US"/>
          </a:p>
        </p:txBody>
      </p:sp>
    </p:spTree>
    <p:extLst>
      <p:ext uri="{BB962C8B-B14F-4D97-AF65-F5344CB8AC3E}">
        <p14:creationId xmlns:p14="http://schemas.microsoft.com/office/powerpoint/2010/main" val="3646199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6f5e5a3f4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6f5e5a3f4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462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277a4203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6277a4203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Changing noise</a:t>
            </a:r>
            <a:endParaRPr dirty="0"/>
          </a:p>
          <a:p>
            <a:pPr marL="0" lvl="0" indent="0" algn="l" rtl="0">
              <a:spcBef>
                <a:spcPts val="0"/>
              </a:spcBef>
              <a:spcAft>
                <a:spcPts val="0"/>
              </a:spcAft>
              <a:buNone/>
            </a:pPr>
            <a:r>
              <a:rPr lang="en" sz="1250" dirty="0">
                <a:solidFill>
                  <a:schemeClr val="dk1"/>
                </a:solidFill>
              </a:rPr>
              <a:t>In non-Bayesian neural networks, this observation noise pa-</a:t>
            </a:r>
            <a:r>
              <a:rPr lang="en" sz="1250" dirty="0" err="1">
                <a:solidFill>
                  <a:schemeClr val="dk1"/>
                </a:solidFill>
              </a:rPr>
              <a:t>rameter</a:t>
            </a:r>
            <a:r>
              <a:rPr lang="en" sz="1250" dirty="0">
                <a:solidFill>
                  <a:schemeClr val="dk1"/>
                </a:solidFill>
              </a:rPr>
              <a:t> is often fixed as part of the model’s weight decay, and ignored,</a:t>
            </a:r>
            <a:endParaRPr sz="1250" dirty="0">
              <a:solidFill>
                <a:schemeClr val="dk1"/>
              </a:solidFill>
            </a:endParaRPr>
          </a:p>
          <a:p>
            <a:pPr marL="0" lvl="0" indent="0" algn="l" rtl="0">
              <a:spcBef>
                <a:spcPts val="0"/>
              </a:spcBef>
              <a:spcAft>
                <a:spcPts val="0"/>
              </a:spcAft>
              <a:buNone/>
            </a:pPr>
            <a:r>
              <a:rPr lang="en" sz="1250" dirty="0">
                <a:solidFill>
                  <a:schemeClr val="dk1"/>
                </a:solidFill>
              </a:rPr>
              <a:t>Data properties.</a:t>
            </a:r>
            <a:endParaRPr sz="1250"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Unsupervised</a:t>
            </a:r>
            <a:endParaRPr dirty="0"/>
          </a:p>
          <a:p>
            <a:pPr marL="0" lvl="0" indent="0" algn="l" rtl="0">
              <a:spcBef>
                <a:spcPts val="0"/>
              </a:spcBef>
              <a:spcAft>
                <a:spcPts val="0"/>
              </a:spcAft>
              <a:buClr>
                <a:schemeClr val="dk1"/>
              </a:buClr>
              <a:buSzPts val="1100"/>
              <a:buFont typeface="Arial"/>
              <a:buNone/>
            </a:pPr>
            <a:r>
              <a:rPr lang="en" dirty="0">
                <a:solidFill>
                  <a:schemeClr val="dk1"/>
                </a:solidFill>
              </a:rPr>
              <a:t>aleatoric uncertainty played a role in the first fatality involving a self driving car</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Tesla has said that during this incident, the car's autopilot failed to recognize the white truck against a bright sky</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the case of the Tesla incident, although the car's radar could "see" the truck, the radar data was inconsistent with the image classifier data and the car's path planner ultimately ignored the radar data (radar data is known to be noisy). If the image classifier had included a high uncertainty with its prediction, the path planner would have known to ignore the image classifier prediction and use the radar data instead (this is oversimplified but is effectively what would happen. See Kalman filters below).</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80656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6f5e5a3f4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6f5e5a3f4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258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6f5e5a3f4d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6f5e5a3f4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convdecode1</a:t>
            </a:r>
            <a:endParaRPr/>
          </a:p>
        </p:txBody>
      </p:sp>
    </p:spTree>
    <p:extLst>
      <p:ext uri="{BB962C8B-B14F-4D97-AF65-F5344CB8AC3E}">
        <p14:creationId xmlns:p14="http://schemas.microsoft.com/office/powerpoint/2010/main" val="6900360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6f5e5a3f4d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6f5e5a3f4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97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7e89f016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7e89f016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does not give any insights on why a neural network makes a specific decision. The next few methods are ways to visualize what part of the input is influencing the output value.</a:t>
            </a:r>
            <a:endParaRPr dirty="0"/>
          </a:p>
        </p:txBody>
      </p:sp>
    </p:spTree>
    <p:extLst>
      <p:ext uri="{BB962C8B-B14F-4D97-AF65-F5344CB8AC3E}">
        <p14:creationId xmlns:p14="http://schemas.microsoft.com/office/powerpoint/2010/main" val="2843105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e89f0165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e89f0165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454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e89f0165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e89f0165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However in the actual implementation of saliency maps, it does not appear that the calculated output of the CNN, </a:t>
            </a:r>
            <a:r>
              <a:rPr lang="en" i="1">
                <a:solidFill>
                  <a:schemeClr val="dk1"/>
                </a:solidFill>
              </a:rPr>
              <a:t>f(a)</a:t>
            </a:r>
            <a:r>
              <a:rPr lang="en">
                <a:solidFill>
                  <a:schemeClr val="dk1"/>
                </a:solidFill>
              </a:rPr>
              <a:t>, is used at all</a:t>
            </a:r>
            <a:endParaRPr/>
          </a:p>
        </p:txBody>
      </p:sp>
    </p:spTree>
    <p:extLst>
      <p:ext uri="{BB962C8B-B14F-4D97-AF65-F5344CB8AC3E}">
        <p14:creationId xmlns:p14="http://schemas.microsoft.com/office/powerpoint/2010/main" val="40838580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e89f0165e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e89f0165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AutoNum type="arabicPeriod"/>
            </a:pPr>
            <a:r>
              <a:rPr lang="en"/>
              <a:t>The magnitude per pixel, taking the maximum magnitude over the three color channels, as in [2], Section 3.1</a:t>
            </a:r>
            <a:endParaRPr/>
          </a:p>
          <a:p>
            <a:pPr marL="457200" lvl="0" indent="-298450" algn="l" rtl="0">
              <a:lnSpc>
                <a:spcPct val="115000"/>
              </a:lnSpc>
              <a:spcBef>
                <a:spcPts val="0"/>
              </a:spcBef>
              <a:spcAft>
                <a:spcPts val="0"/>
              </a:spcAft>
              <a:buClr>
                <a:schemeClr val="dk1"/>
              </a:buClr>
              <a:buSzPts val="1100"/>
              <a:buAutoNum type="arabicPeriod"/>
            </a:pPr>
            <a:r>
              <a:rPr lang="en"/>
              <a:t>The positive magnitudes (positively correlated with the output), keeping color information</a:t>
            </a:r>
            <a:endParaRPr/>
          </a:p>
          <a:p>
            <a:pPr marL="457200" lvl="0" indent="-298450" algn="l" rtl="0">
              <a:lnSpc>
                <a:spcPct val="115000"/>
              </a:lnSpc>
              <a:spcBef>
                <a:spcPts val="0"/>
              </a:spcBef>
              <a:spcAft>
                <a:spcPts val="0"/>
              </a:spcAft>
              <a:buClr>
                <a:schemeClr val="dk1"/>
              </a:buClr>
              <a:buSzPts val="1100"/>
              <a:buAutoNum type="arabicPeriod"/>
            </a:pPr>
            <a:r>
              <a:rPr lang="en"/>
              <a:t>The negative magnitudes (negatively correlated with the output), keeping color information</a:t>
            </a:r>
            <a:endParaRPr/>
          </a:p>
          <a:p>
            <a:pPr marL="0" lvl="0" indent="0" algn="l" rtl="0">
              <a:spcBef>
                <a:spcPts val="1200"/>
              </a:spcBef>
              <a:spcAft>
                <a:spcPts val="0"/>
              </a:spcAft>
              <a:buNone/>
            </a:pPr>
            <a:endParaRPr/>
          </a:p>
        </p:txBody>
      </p:sp>
    </p:spTree>
    <p:extLst>
      <p:ext uri="{BB962C8B-B14F-4D97-AF65-F5344CB8AC3E}">
        <p14:creationId xmlns:p14="http://schemas.microsoft.com/office/powerpoint/2010/main" val="541163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e89f0165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e89f0165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3778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e89f0165e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e89f0165e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5417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e89f0165e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e89f0165e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058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2b9c1729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2b9c1729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properties.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the 1980s, the Pentagon wanted to harness computer technology to make their tanks harder to attack.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preliminary plan was to fit each tank with a digital camera hooked up to a computer. The computer would continually scan the environment outside for possible threats (such as an enemy tank hiding behind a tree), and alert the tank crew to anything suspicious. Computers are really good at doing repetitive tasks without taking a break, but they are generally bad at interpreting images. The only possible way to solve the problem was to employ a neural network.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research team went out and took 100 photographs of tanks hiding behind trees, and then took 100 photographs of trees - with no tanks. They took half the photos from each group and put them in a vault for safe-keeping, then scanned the other half into their mainframe computer. The huge neural network was fed each photo one at a time and asked if there was a tank hiding behind the trees. Of course at the beginning its answers were completely random since the network didn't know what was going on or what it was supposed to do. But each time it was fed a photo and it generated an answer, the scientists told it if it was right or wrong. If it was wrong it would randomly change the weightings in its network until it gave the correct answer. Over time it got better and better until eventually it was getting each photo correct. It could correctly determine if there was a tank hiding behind the trees in any one of the photos.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But the scientists were worried: had it actually found a way to recognize if there was a tank in the photo, or had it merely memorized which photos had tanks and which did not? This is a big problem with neural networks, after they have been trained you have no idea how they arrive at their answers, they just do. The question was did it understand the concept of tanks vs. no tanks, or had it merely memorized the answers? So the scientists took out the photos they had been keeping in the vault and fed them through the computer. The computer had never seen these photos before -- this would be the big test. To their immense relief the neural net correctly identified each photo as either having a tank or not having one.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Pentagon was very pleased with this, but a little bit suspicious. They commissioned another set of photos (half with tanks and half without) and scanned them into the computer and through the neural network. The results were completely random. For a long time nobody could figure out why. After all nobody understood how the neural had trained itself.</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Eventually someone noticed that in the original set of 200 photos, all the images with tanks had been taken on a cloudy day while all the images without tanks had been taken on a sunny day. The neural network had been asked to separate the two groups of photos and it had chosen the most obvious way to do it - not by looking for a camouflaged tank hiding behind a tree, but merely by looking at the </a:t>
            </a:r>
            <a:r>
              <a:rPr lang="en" dirty="0" err="1"/>
              <a:t>colour</a:t>
            </a:r>
            <a:r>
              <a:rPr lang="en" dirty="0"/>
              <a:t> of the sky. The military was now the proud owner of a multi-million dollar mainframe computer that could tell you if it was sunny or not.</a:t>
            </a:r>
            <a:endParaRPr dirty="0"/>
          </a:p>
        </p:txBody>
      </p:sp>
    </p:spTree>
    <p:extLst>
      <p:ext uri="{BB962C8B-B14F-4D97-AF65-F5344CB8AC3E}">
        <p14:creationId xmlns:p14="http://schemas.microsoft.com/office/powerpoint/2010/main" val="1162585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e89f0165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e89f0165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spatial attention of a network over an input seismic volume develops might provide clues about the overall strategy the network uses to localize and segment an object</a:t>
            </a:r>
            <a:endParaRPr/>
          </a:p>
          <a:p>
            <a:pPr marL="0" lvl="0" indent="0" algn="l" rtl="0">
              <a:spcBef>
                <a:spcPts val="0"/>
              </a:spcBef>
              <a:spcAft>
                <a:spcPts val="0"/>
              </a:spcAft>
              <a:buNone/>
            </a:pPr>
            <a:endParaRPr/>
          </a:p>
          <a:p>
            <a:pPr marL="0" lvl="0" indent="0" algn="l" rtl="0">
              <a:spcBef>
                <a:spcPts val="0"/>
              </a:spcBef>
              <a:spcAft>
                <a:spcPts val="0"/>
              </a:spcAft>
              <a:buNone/>
            </a:pPr>
            <a:r>
              <a:rPr lang="en"/>
              <a:t>Grad-CAM provides the region of interest on an input image which has a maximum impact on predicting a specific class.</a:t>
            </a:r>
            <a:endParaRPr/>
          </a:p>
          <a:p>
            <a:pPr marL="0" lvl="0" indent="0" algn="l" rtl="0">
              <a:spcBef>
                <a:spcPts val="0"/>
              </a:spcBef>
              <a:spcAft>
                <a:spcPts val="0"/>
              </a:spcAft>
              <a:buNone/>
            </a:pPr>
            <a:r>
              <a:rPr lang="en"/>
              <a:t>Segmentation is a localization problem but see how attention changes over internal layers of the network, determine how spatial information flows in the model.</a:t>
            </a:r>
            <a:endParaRPr/>
          </a:p>
          <a:p>
            <a:pPr marL="0" lvl="0" indent="0" algn="l" rtl="0">
              <a:spcBef>
                <a:spcPts val="0"/>
              </a:spcBef>
              <a:spcAft>
                <a:spcPts val="0"/>
              </a:spcAft>
              <a:buNone/>
            </a:pPr>
            <a:endParaRPr/>
          </a:p>
          <a:p>
            <a:pPr marL="0" lvl="0" indent="0" algn="l" rtl="0">
              <a:spcBef>
                <a:spcPts val="0"/>
              </a:spcBef>
              <a:spcAft>
                <a:spcPts val="0"/>
              </a:spcAft>
              <a:buNone/>
            </a:pPr>
            <a:r>
              <a:rPr lang="en"/>
              <a:t>Top-down nature. The global-to-local nature of visual percention -&gt; Globaal Precedence Effect</a:t>
            </a:r>
            <a:endParaRPr/>
          </a:p>
        </p:txBody>
      </p:sp>
    </p:spTree>
    <p:extLst>
      <p:ext uri="{BB962C8B-B14F-4D97-AF65-F5344CB8AC3E}">
        <p14:creationId xmlns:p14="http://schemas.microsoft.com/office/powerpoint/2010/main" val="96336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e89f0165e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e89f0165e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16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skip</a:t>
            </a:r>
          </a:p>
          <a:p>
            <a:r>
              <a:rPr lang="en-US" sz="1200" kern="1200" dirty="0">
                <a:solidFill>
                  <a:schemeClr val="tx1"/>
                </a:solidFill>
                <a:effectLst/>
                <a:latin typeface="+mn-lt"/>
                <a:ea typeface="+mn-ea"/>
                <a:cs typeface="+mn-cs"/>
              </a:rPr>
              <a:t>While skip connections allow </a:t>
            </a:r>
            <a:r>
              <a:rPr lang="en-US" sz="1200" kern="1200" dirty="0" err="1">
                <a:solidFill>
                  <a:schemeClr val="tx1"/>
                </a:solidFill>
                <a:effectLst/>
                <a:latin typeface="+mn-lt"/>
                <a:ea typeface="+mn-ea"/>
                <a:cs typeface="+mn-cs"/>
              </a:rPr>
              <a:t>upsampling</a:t>
            </a:r>
            <a:r>
              <a:rPr lang="en-US" sz="1200" kern="1200" dirty="0">
                <a:solidFill>
                  <a:schemeClr val="tx1"/>
                </a:solidFill>
                <a:effectLst/>
                <a:latin typeface="+mn-lt"/>
                <a:ea typeface="+mn-ea"/>
                <a:cs typeface="+mn-cs"/>
              </a:rPr>
              <a:t> layers to</a:t>
            </a:r>
          </a:p>
          <a:p>
            <a:r>
              <a:rPr lang="en-US" sz="1200" kern="1200" dirty="0">
                <a:solidFill>
                  <a:schemeClr val="tx1"/>
                </a:solidFill>
                <a:effectLst/>
                <a:latin typeface="+mn-lt"/>
                <a:ea typeface="+mn-ea"/>
                <a:cs typeface="+mn-cs"/>
              </a:rPr>
              <a:t>keep fine-grained features from encoder layers, </a:t>
            </a:r>
            <a:r>
              <a:rPr lang="en-US" sz="1200" kern="1200" dirty="0" err="1">
                <a:solidFill>
                  <a:schemeClr val="tx1"/>
                </a:solidFill>
                <a:effectLst/>
                <a:latin typeface="+mn-lt"/>
                <a:ea typeface="+mn-ea"/>
                <a:cs typeface="+mn-cs"/>
              </a:rPr>
              <a:t>Natekar</a:t>
            </a:r>
            <a:r>
              <a:rPr lang="en-US" sz="1200" kern="1200" dirty="0">
                <a:solidFill>
                  <a:schemeClr val="tx1"/>
                </a:solidFill>
                <a:effectLst/>
                <a:latin typeface="+mn-lt"/>
                <a:ea typeface="+mn-ea"/>
                <a:cs typeface="+mn-cs"/>
              </a:rPr>
              <a:t> et al.</a:t>
            </a:r>
          </a:p>
          <a:p>
            <a:r>
              <a:rPr lang="en-US" sz="1200" kern="1200" dirty="0">
                <a:solidFill>
                  <a:schemeClr val="tx1"/>
                </a:solidFill>
                <a:effectLst/>
                <a:latin typeface="+mn-lt"/>
                <a:ea typeface="+mn-ea"/>
                <a:cs typeface="+mn-cs"/>
              </a:rPr>
              <a:t>(2020) suggest that they also help encoder layers learn spatial</a:t>
            </a:r>
          </a:p>
          <a:p>
            <a:r>
              <a:rPr lang="en-US" sz="1200" kern="1200" dirty="0">
                <a:solidFill>
                  <a:schemeClr val="tx1"/>
                </a:solidFill>
                <a:effectLst/>
                <a:latin typeface="+mn-lt"/>
                <a:ea typeface="+mn-ea"/>
                <a:cs typeface="+mn-cs"/>
              </a:rPr>
              <a:t>information earlier.</a:t>
            </a:r>
          </a:p>
          <a:p>
            <a:endParaRPr lang="en-US" dirty="0"/>
          </a:p>
          <a:p>
            <a:endParaRPr lang="en-US" dirty="0"/>
          </a:p>
        </p:txBody>
      </p:sp>
      <p:sp>
        <p:nvSpPr>
          <p:cNvPr id="4" name="Slide Number Placeholder 3"/>
          <p:cNvSpPr>
            <a:spLocks noGrp="1"/>
          </p:cNvSpPr>
          <p:nvPr>
            <p:ph type="sldNum" sz="quarter" idx="5"/>
          </p:nvPr>
        </p:nvSpPr>
        <p:spPr/>
        <p:txBody>
          <a:bodyPr/>
          <a:lstStyle/>
          <a:p>
            <a:fld id="{3AC64E7E-415D-BD49-844F-8B4A91CB72C1}" type="slidenum">
              <a:rPr lang="en-US" smtClean="0"/>
              <a:t>74</a:t>
            </a:fld>
            <a:endParaRPr lang="en-US"/>
          </a:p>
        </p:txBody>
      </p:sp>
    </p:spTree>
    <p:extLst>
      <p:ext uri="{BB962C8B-B14F-4D97-AF65-F5344CB8AC3E}">
        <p14:creationId xmlns:p14="http://schemas.microsoft.com/office/powerpoint/2010/main" val="198699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e89f0165e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e89f0165e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941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7e89f0165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7e89f0165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8114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C64E7E-415D-BD49-844F-8B4A91CB72C1}" type="slidenum">
              <a:rPr lang="en-US" smtClean="0"/>
              <a:t>80</a:t>
            </a:fld>
            <a:endParaRPr lang="en-US"/>
          </a:p>
        </p:txBody>
      </p:sp>
    </p:spTree>
    <p:extLst>
      <p:ext uri="{BB962C8B-B14F-4D97-AF65-F5344CB8AC3E}">
        <p14:creationId xmlns:p14="http://schemas.microsoft.com/office/powerpoint/2010/main" val="297339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53751708b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53751708b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Applying softmax cross entropy to the distorted logit values is the same as sampling along the line in Figure 1 for a 'logit difference' value.</a:t>
            </a:r>
            <a:endParaRPr/>
          </a:p>
          <a:p>
            <a:pPr marL="0" lvl="0" indent="0" algn="l" rtl="0">
              <a:spcBef>
                <a:spcPts val="0"/>
              </a:spcBef>
              <a:spcAft>
                <a:spcPts val="0"/>
              </a:spcAft>
              <a:buNone/>
            </a:pPr>
            <a:endParaRPr/>
          </a:p>
          <a:p>
            <a:pPr marL="0" lvl="0" indent="0" algn="l" rtl="0">
              <a:spcBef>
                <a:spcPts val="0"/>
              </a:spcBef>
              <a:spcAft>
                <a:spcPts val="0"/>
              </a:spcAft>
              <a:buNone/>
            </a:pPr>
            <a:r>
              <a:rPr lang="en"/>
              <a:t>increasing the variance should only increase the loss. increasing the 'logit difference' results in only a slightly smaller decrease in softmax categorical cross entropy compared to an equal decrease in 'logit difference'. The minimum loss should be close to 0 in this case.</a:t>
            </a:r>
            <a:endParaRPr/>
          </a:p>
          <a:p>
            <a:pPr marL="0" lvl="0" indent="0" algn="l" rtl="0">
              <a:spcBef>
                <a:spcPts val="0"/>
              </a:spcBef>
              <a:spcAft>
                <a:spcPts val="0"/>
              </a:spcAft>
              <a:buNone/>
            </a:pPr>
            <a:endParaRPr/>
          </a:p>
          <a:p>
            <a:pPr marL="0" lvl="0" indent="0" algn="l" rtl="0">
              <a:spcBef>
                <a:spcPts val="0"/>
              </a:spcBef>
              <a:spcAft>
                <a:spcPts val="0"/>
              </a:spcAft>
              <a:buNone/>
            </a:pPr>
            <a:r>
              <a:rPr lang="en"/>
              <a:t>When the 'logit difference' is -4, the softmax cross entropy is 4. The slope on this part of the graph is ~ -1 so this should be true as the 'logit difference' continues to decrease.</a:t>
            </a:r>
            <a:endParaRPr/>
          </a:p>
          <a:p>
            <a:pPr marL="0" lvl="0" indent="0" algn="l" rtl="0">
              <a:spcBef>
                <a:spcPts val="0"/>
              </a:spcBef>
              <a:spcAft>
                <a:spcPts val="0"/>
              </a:spcAft>
              <a:buNone/>
            </a:pPr>
            <a:endParaRPr/>
          </a:p>
          <a:p>
            <a:pPr marL="0" lvl="0" indent="0" algn="l" rtl="0">
              <a:spcBef>
                <a:spcPts val="0"/>
              </a:spcBef>
              <a:spcAft>
                <a:spcPts val="0"/>
              </a:spcAft>
              <a:buNone/>
            </a:pPr>
            <a:r>
              <a:rPr lang="en"/>
              <a:t>To enable the model to learn aleatoric uncertainty, when the 'wrong' logit value is greater than the 'right' logit value (the left half of graph), the loss function should be minimized for a variance value greater than 0. For an image that has high aleatoric uncertainty (i.e. it is difficult for the model to make an accurate prediction on this image), this feature encourages the model to find a local loss minimum during training by increasing its predicted variance.</a:t>
            </a:r>
            <a:endParaRPr/>
          </a:p>
          <a:p>
            <a:pPr marL="0" lvl="0" indent="0" algn="l" rtl="0">
              <a:spcBef>
                <a:spcPts val="0"/>
              </a:spcBef>
              <a:spcAft>
                <a:spcPts val="0"/>
              </a:spcAft>
              <a:buNone/>
            </a:pPr>
            <a:r>
              <a:rPr lang="en"/>
              <a:t>Loss attenuation</a:t>
            </a:r>
            <a:endParaRPr/>
          </a:p>
          <a:p>
            <a:pPr marL="0" lvl="0" indent="0" algn="l" rtl="0">
              <a:spcBef>
                <a:spcPts val="0"/>
              </a:spcBef>
              <a:spcAft>
                <a:spcPts val="0"/>
              </a:spcAft>
              <a:buNone/>
            </a:pPr>
            <a:endParaRPr/>
          </a:p>
          <a:p>
            <a:pPr marL="0" lvl="0" indent="0" algn="l" rtl="0">
              <a:spcBef>
                <a:spcPts val="0"/>
              </a:spcBef>
              <a:spcAft>
                <a:spcPts val="0"/>
              </a:spcAft>
              <a:buNone/>
            </a:pPr>
            <a:r>
              <a:rPr lang="en"/>
              <a:t>I was able to use the loss function suggested in the paper to decrease the loss when the 'wrong' logit value is greater than the 'right' logit value by increasing the variance, but the decrease in loss due to increasing the variance was extremely small (&lt;0.1). During training, my model had a hard time picking up on this slight local minimum and the aleatoric variance predictions from my model did not make sense. I believe this happens because the slope of Figure 1 on the left half of the graph is ~ -1. Sampling a normal distribution along a line with a slope of -1 will result in another normal distribution and the mean will be about the same as it was before but what we want is for the mean of the T samples to decrease as the variance increases.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27648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542c1275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542c1275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11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542c1275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6542c1275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4192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f5e5a3f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f5e5a3f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142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986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2b9c1729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2b9c1729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dirty="0">
                <a:solidFill>
                  <a:schemeClr val="dk1"/>
                </a:solidFill>
              </a:rPr>
              <a:t>Harder. Number of parameters increase</a:t>
            </a:r>
            <a:endParaRPr sz="1250" dirty="0">
              <a:solidFill>
                <a:schemeClr val="dk1"/>
              </a:solidFill>
            </a:endParaRPr>
          </a:p>
          <a:p>
            <a:pPr marL="0" lvl="0" indent="0" algn="l" rtl="0">
              <a:spcBef>
                <a:spcPts val="0"/>
              </a:spcBef>
              <a:spcAft>
                <a:spcPts val="0"/>
              </a:spcAft>
              <a:buNone/>
            </a:pPr>
            <a:r>
              <a:rPr lang="en-US" sz="1250" dirty="0">
                <a:solidFill>
                  <a:schemeClr val="dk1"/>
                </a:solidFill>
              </a:rPr>
              <a:t>Variational inference</a:t>
            </a:r>
          </a:p>
          <a:p>
            <a:pPr marL="0" lvl="0" indent="0" algn="l" rtl="0">
              <a:spcBef>
                <a:spcPts val="0"/>
              </a:spcBef>
              <a:spcAft>
                <a:spcPts val="0"/>
              </a:spcAft>
              <a:buNone/>
            </a:pPr>
            <a:r>
              <a:rPr lang="en-US" sz="1250" dirty="0">
                <a:solidFill>
                  <a:schemeClr val="dk1"/>
                </a:solidFill>
              </a:rPr>
              <a:t>M: variational parameters</a:t>
            </a:r>
            <a:endParaRPr sz="1250" dirty="0">
              <a:solidFill>
                <a:schemeClr val="dk1"/>
              </a:solidFill>
            </a:endParaRPr>
          </a:p>
          <a:p>
            <a:pPr marL="0" lvl="0" indent="0" algn="l" rtl="0">
              <a:spcBef>
                <a:spcPts val="0"/>
              </a:spcBef>
              <a:spcAft>
                <a:spcPts val="0"/>
              </a:spcAft>
              <a:buNone/>
            </a:pPr>
            <a:r>
              <a:rPr lang="en" sz="1250" dirty="0">
                <a:solidFill>
                  <a:schemeClr val="dk1"/>
                </a:solidFill>
              </a:rPr>
              <a:t>Variational inference</a:t>
            </a:r>
            <a:endParaRPr sz="1250" dirty="0">
              <a:solidFill>
                <a:schemeClr val="dk1"/>
              </a:solidFill>
            </a:endParaRPr>
          </a:p>
          <a:p>
            <a:pPr marL="0" lvl="0" indent="0" algn="l" rtl="0">
              <a:spcBef>
                <a:spcPts val="0"/>
              </a:spcBef>
              <a:spcAft>
                <a:spcPts val="0"/>
              </a:spcAft>
              <a:buNone/>
            </a:pPr>
            <a:endParaRPr sz="1250" dirty="0">
              <a:solidFill>
                <a:schemeClr val="dk1"/>
              </a:solidFill>
            </a:endParaRPr>
          </a:p>
          <a:p>
            <a:pPr marL="0" lvl="0" indent="0" algn="l" rtl="0">
              <a:spcBef>
                <a:spcPts val="0"/>
              </a:spcBef>
              <a:spcAft>
                <a:spcPts val="0"/>
              </a:spcAft>
              <a:buNone/>
            </a:pPr>
            <a:r>
              <a:rPr lang="en" sz="1250" dirty="0">
                <a:solidFill>
                  <a:schemeClr val="dk1"/>
                </a:solidFill>
              </a:rPr>
              <a:t>In these approximate inference techniques, the </a:t>
            </a:r>
            <a:r>
              <a:rPr lang="en" sz="1250" dirty="0" err="1">
                <a:solidFill>
                  <a:schemeClr val="dk1"/>
                </a:solidFill>
              </a:rPr>
              <a:t>posteriorp</a:t>
            </a:r>
            <a:r>
              <a:rPr lang="en" sz="1250" dirty="0">
                <a:solidFill>
                  <a:schemeClr val="dk1"/>
                </a:solidFill>
              </a:rPr>
              <a:t>(W|X,Y)is fitted with a simple </a:t>
            </a:r>
            <a:r>
              <a:rPr lang="en" sz="1250" dirty="0" err="1">
                <a:solidFill>
                  <a:schemeClr val="dk1"/>
                </a:solidFill>
              </a:rPr>
              <a:t>distributionq</a:t>
            </a:r>
            <a:r>
              <a:rPr lang="en" sz="850" dirty="0" err="1">
                <a:solidFill>
                  <a:schemeClr val="dk1"/>
                </a:solidFill>
              </a:rPr>
              <a:t>∗θ</a:t>
            </a:r>
            <a:r>
              <a:rPr lang="en" sz="1250" dirty="0">
                <a:solidFill>
                  <a:schemeClr val="dk1"/>
                </a:solidFill>
              </a:rPr>
              <a:t>(W), </a:t>
            </a:r>
            <a:r>
              <a:rPr lang="en" sz="1250" dirty="0" err="1">
                <a:solidFill>
                  <a:schemeClr val="dk1"/>
                </a:solidFill>
              </a:rPr>
              <a:t>parame-terised</a:t>
            </a:r>
            <a:r>
              <a:rPr lang="en" sz="1250" dirty="0">
                <a:solidFill>
                  <a:schemeClr val="dk1"/>
                </a:solidFill>
              </a:rPr>
              <a:t> </a:t>
            </a:r>
            <a:r>
              <a:rPr lang="en" sz="1250" dirty="0" err="1">
                <a:solidFill>
                  <a:schemeClr val="dk1"/>
                </a:solidFill>
              </a:rPr>
              <a:t>byθ</a:t>
            </a:r>
            <a:r>
              <a:rPr lang="en" sz="1250" dirty="0">
                <a:solidFill>
                  <a:schemeClr val="dk1"/>
                </a:solidFill>
              </a:rPr>
              <a:t>. This replaces the intractable problem of averaging over all weights in the BNN with </a:t>
            </a:r>
            <a:r>
              <a:rPr lang="en" sz="1250" dirty="0" err="1">
                <a:solidFill>
                  <a:schemeClr val="dk1"/>
                </a:solidFill>
              </a:rPr>
              <a:t>anoptimisation</a:t>
            </a:r>
            <a:r>
              <a:rPr lang="en" sz="1250" dirty="0">
                <a:solidFill>
                  <a:schemeClr val="dk1"/>
                </a:solidFill>
              </a:rPr>
              <a:t> task, where we seek to </a:t>
            </a:r>
            <a:r>
              <a:rPr lang="en" sz="1250" dirty="0" err="1">
                <a:solidFill>
                  <a:schemeClr val="dk1"/>
                </a:solidFill>
              </a:rPr>
              <a:t>optimise</a:t>
            </a:r>
            <a:r>
              <a:rPr lang="en" sz="1250" dirty="0">
                <a:solidFill>
                  <a:schemeClr val="dk1"/>
                </a:solidFill>
              </a:rPr>
              <a:t> over </a:t>
            </a:r>
            <a:r>
              <a:rPr lang="en" sz="1250" dirty="0" err="1">
                <a:solidFill>
                  <a:schemeClr val="dk1"/>
                </a:solidFill>
              </a:rPr>
              <a:t>theparameters</a:t>
            </a:r>
            <a:r>
              <a:rPr lang="en" sz="1250" dirty="0">
                <a:solidFill>
                  <a:schemeClr val="dk1"/>
                </a:solidFill>
              </a:rPr>
              <a:t> of the simple </a:t>
            </a:r>
            <a:r>
              <a:rPr lang="en" sz="1250" dirty="0" err="1">
                <a:solidFill>
                  <a:schemeClr val="dk1"/>
                </a:solidFill>
              </a:rPr>
              <a:t>distributioninsteadof</a:t>
            </a:r>
            <a:r>
              <a:rPr lang="en" sz="1250" dirty="0">
                <a:solidFill>
                  <a:schemeClr val="dk1"/>
                </a:solidFill>
              </a:rPr>
              <a:t> </a:t>
            </a:r>
            <a:r>
              <a:rPr lang="en" sz="1250" dirty="0" err="1">
                <a:solidFill>
                  <a:schemeClr val="dk1"/>
                </a:solidFill>
              </a:rPr>
              <a:t>optimising</a:t>
            </a:r>
            <a:r>
              <a:rPr lang="en" sz="1250" dirty="0">
                <a:solidFill>
                  <a:schemeClr val="dk1"/>
                </a:solidFill>
              </a:rPr>
              <a:t> the original neural network’s parameters.</a:t>
            </a:r>
            <a:endParaRPr sz="1250" dirty="0">
              <a:solidFill>
                <a:schemeClr val="dk1"/>
              </a:solidFill>
            </a:endParaRPr>
          </a:p>
          <a:p>
            <a:pPr marL="0" lvl="0" indent="0" algn="l" rtl="0">
              <a:spcBef>
                <a:spcPts val="0"/>
              </a:spcBef>
              <a:spcAft>
                <a:spcPts val="0"/>
              </a:spcAft>
              <a:buNone/>
            </a:pPr>
            <a:endParaRPr sz="1250" dirty="0">
              <a:solidFill>
                <a:schemeClr val="dk1"/>
              </a:solidFill>
            </a:endParaRPr>
          </a:p>
          <a:p>
            <a:pPr marL="0" lvl="0" indent="0" algn="l" rtl="0">
              <a:spcBef>
                <a:spcPts val="0"/>
              </a:spcBef>
              <a:spcAft>
                <a:spcPts val="0"/>
              </a:spcAft>
              <a:buNone/>
            </a:pPr>
            <a:r>
              <a:rPr lang="en" sz="1250" dirty="0">
                <a:solidFill>
                  <a:schemeClr val="dk1"/>
                </a:solidFill>
              </a:rPr>
              <a:t>Dropout variational inference is a practical approach for approximate inference in large and </a:t>
            </a:r>
            <a:r>
              <a:rPr lang="en" sz="1250" dirty="0" err="1">
                <a:solidFill>
                  <a:schemeClr val="dk1"/>
                </a:solidFill>
              </a:rPr>
              <a:t>complexmodels</a:t>
            </a:r>
            <a:r>
              <a:rPr lang="en" sz="1250" dirty="0">
                <a:solidFill>
                  <a:schemeClr val="dk1"/>
                </a:solidFill>
              </a:rPr>
              <a:t> [15]. This inference is done by training a model with dropout before every weight </a:t>
            </a:r>
            <a:r>
              <a:rPr lang="en" sz="1250" dirty="0" err="1">
                <a:solidFill>
                  <a:schemeClr val="dk1"/>
                </a:solidFill>
              </a:rPr>
              <a:t>layer,and</a:t>
            </a:r>
            <a:r>
              <a:rPr lang="en" sz="1250" dirty="0">
                <a:solidFill>
                  <a:schemeClr val="dk1"/>
                </a:solidFill>
              </a:rPr>
              <a:t> by also performing dropout at test time to sample from the approximate posterior (</a:t>
            </a:r>
            <a:r>
              <a:rPr lang="en" sz="1250" dirty="0" err="1">
                <a:solidFill>
                  <a:schemeClr val="dk1"/>
                </a:solidFill>
              </a:rPr>
              <a:t>stochasticforward</a:t>
            </a:r>
            <a:r>
              <a:rPr lang="en" sz="1250" dirty="0">
                <a:solidFill>
                  <a:schemeClr val="dk1"/>
                </a:solidFill>
              </a:rPr>
              <a:t> passes, referred to as Monte Carlo dropout). More formally, this approach is </a:t>
            </a:r>
            <a:r>
              <a:rPr lang="en" sz="1250" dirty="0" err="1">
                <a:solidFill>
                  <a:schemeClr val="dk1"/>
                </a:solidFill>
              </a:rPr>
              <a:t>equivalentto</a:t>
            </a:r>
            <a:r>
              <a:rPr lang="en" sz="1250" dirty="0">
                <a:solidFill>
                  <a:schemeClr val="dk1"/>
                </a:solidFill>
              </a:rPr>
              <a:t> performing approximate variational inference where we find a simple </a:t>
            </a:r>
            <a:r>
              <a:rPr lang="en" sz="1250" dirty="0" err="1">
                <a:solidFill>
                  <a:schemeClr val="dk1"/>
                </a:solidFill>
              </a:rPr>
              <a:t>distributionq</a:t>
            </a:r>
            <a:r>
              <a:rPr lang="en" sz="850" dirty="0" err="1">
                <a:solidFill>
                  <a:schemeClr val="dk1"/>
                </a:solidFill>
              </a:rPr>
              <a:t>∗θ</a:t>
            </a:r>
            <a:r>
              <a:rPr lang="en" sz="1250" dirty="0">
                <a:solidFill>
                  <a:schemeClr val="dk1"/>
                </a:solidFill>
              </a:rPr>
              <a:t>(W)in </a:t>
            </a:r>
            <a:r>
              <a:rPr lang="en" sz="1250" dirty="0" err="1">
                <a:solidFill>
                  <a:schemeClr val="dk1"/>
                </a:solidFill>
              </a:rPr>
              <a:t>atractable</a:t>
            </a:r>
            <a:r>
              <a:rPr lang="en" sz="1250" dirty="0">
                <a:solidFill>
                  <a:schemeClr val="dk1"/>
                </a:solidFill>
              </a:rPr>
              <a:t> family which </a:t>
            </a:r>
            <a:r>
              <a:rPr lang="en" sz="1250" dirty="0" err="1">
                <a:solidFill>
                  <a:schemeClr val="dk1"/>
                </a:solidFill>
              </a:rPr>
              <a:t>minimises</a:t>
            </a:r>
            <a:r>
              <a:rPr lang="en" sz="1250" dirty="0">
                <a:solidFill>
                  <a:schemeClr val="dk1"/>
                </a:solidFill>
              </a:rPr>
              <a:t> the </a:t>
            </a:r>
            <a:r>
              <a:rPr lang="en" sz="1250" dirty="0" err="1">
                <a:solidFill>
                  <a:schemeClr val="dk1"/>
                </a:solidFill>
              </a:rPr>
              <a:t>Kullback-Leibler</a:t>
            </a:r>
            <a:r>
              <a:rPr lang="en" sz="1250" dirty="0">
                <a:solidFill>
                  <a:schemeClr val="dk1"/>
                </a:solidFill>
              </a:rPr>
              <a:t> (KL) divergence to the true model </a:t>
            </a:r>
            <a:r>
              <a:rPr lang="en" sz="1250" dirty="0" err="1">
                <a:solidFill>
                  <a:schemeClr val="dk1"/>
                </a:solidFill>
              </a:rPr>
              <a:t>posteriorp</a:t>
            </a:r>
            <a:r>
              <a:rPr lang="en" sz="1250" dirty="0">
                <a:solidFill>
                  <a:schemeClr val="dk1"/>
                </a:solidFill>
              </a:rPr>
              <a:t>(W|X,Y).</a:t>
            </a:r>
            <a:endParaRPr sz="1250" dirty="0">
              <a:solidFill>
                <a:schemeClr val="dk1"/>
              </a:solidFill>
            </a:endParaRPr>
          </a:p>
          <a:p>
            <a:pPr marL="0" lvl="0" indent="0" algn="l" rtl="0">
              <a:spcBef>
                <a:spcPts val="0"/>
              </a:spcBef>
              <a:spcAft>
                <a:spcPts val="0"/>
              </a:spcAft>
              <a:buNone/>
            </a:pPr>
            <a:endParaRPr sz="1250" dirty="0">
              <a:solidFill>
                <a:schemeClr val="dk1"/>
              </a:solidFill>
            </a:endParaRPr>
          </a:p>
          <a:p>
            <a:pPr marL="0" lvl="0" indent="0" algn="l" rtl="0">
              <a:spcBef>
                <a:spcPts val="0"/>
              </a:spcBef>
              <a:spcAft>
                <a:spcPts val="0"/>
              </a:spcAft>
              <a:buNone/>
            </a:pPr>
            <a:r>
              <a:rPr lang="en" sz="1250" dirty="0">
                <a:solidFill>
                  <a:schemeClr val="dk1"/>
                </a:solidFill>
              </a:rPr>
              <a:t>Here, the approximating variational </a:t>
            </a:r>
            <a:r>
              <a:rPr lang="en" sz="1250" dirty="0" err="1">
                <a:solidFill>
                  <a:schemeClr val="dk1"/>
                </a:solidFill>
              </a:rPr>
              <a:t>distributionq</a:t>
            </a:r>
            <a:r>
              <a:rPr lang="en" sz="1250" dirty="0">
                <a:solidFill>
                  <a:schemeClr val="dk1"/>
                </a:solidFill>
              </a:rPr>
              <a:t>(W</a:t>
            </a:r>
            <a:r>
              <a:rPr lang="en" sz="850" dirty="0">
                <a:solidFill>
                  <a:schemeClr val="dk1"/>
                </a:solidFill>
                <a:latin typeface="Courier New"/>
                <a:ea typeface="Courier New"/>
                <a:cs typeface="Courier New"/>
                <a:sym typeface="Courier New"/>
              </a:rPr>
              <a:t>i</a:t>
            </a:r>
            <a:r>
              <a:rPr lang="en" sz="1250" dirty="0">
                <a:solidFill>
                  <a:schemeClr val="dk1"/>
                </a:solidFill>
              </a:rPr>
              <a:t>)</a:t>
            </a:r>
            <a:r>
              <a:rPr lang="en" sz="1250" dirty="0" err="1">
                <a:solidFill>
                  <a:schemeClr val="dk1"/>
                </a:solidFill>
              </a:rPr>
              <a:t>foreveryK×Kdimensional</a:t>
            </a:r>
            <a:r>
              <a:rPr lang="en" sz="1250" dirty="0">
                <a:solidFill>
                  <a:schemeClr val="dk1"/>
                </a:solidFill>
              </a:rPr>
              <a:t> convolutional </a:t>
            </a:r>
            <a:r>
              <a:rPr lang="en" sz="1250" dirty="0" err="1">
                <a:solidFill>
                  <a:schemeClr val="dk1"/>
                </a:solidFill>
              </a:rPr>
              <a:t>layeri</a:t>
            </a:r>
            <a:r>
              <a:rPr lang="en" sz="1250" dirty="0">
                <a:solidFill>
                  <a:schemeClr val="dk1"/>
                </a:solidFill>
              </a:rPr>
              <a:t>, with </a:t>
            </a:r>
            <a:r>
              <a:rPr lang="en" sz="1250" dirty="0" err="1">
                <a:solidFill>
                  <a:schemeClr val="dk1"/>
                </a:solidFill>
              </a:rPr>
              <a:t>unitsj</a:t>
            </a:r>
            <a:r>
              <a:rPr lang="en" sz="1250" dirty="0">
                <a:solidFill>
                  <a:schemeClr val="dk1"/>
                </a:solidFill>
              </a:rPr>
              <a:t>, is defined as</a:t>
            </a:r>
            <a:endParaRPr sz="1250" dirty="0">
              <a:solidFill>
                <a:schemeClr val="dk1"/>
              </a:solidFill>
            </a:endParaRPr>
          </a:p>
          <a:p>
            <a:pPr marL="0" lvl="0" indent="0" algn="l" rtl="0">
              <a:spcBef>
                <a:spcPts val="0"/>
              </a:spcBef>
              <a:spcAft>
                <a:spcPts val="0"/>
              </a:spcAft>
              <a:buNone/>
            </a:pPr>
            <a:endParaRPr sz="1250" dirty="0">
              <a:solidFill>
                <a:schemeClr val="dk1"/>
              </a:solidFill>
            </a:endParaRPr>
          </a:p>
          <a:p>
            <a:pPr marL="0" lvl="0" indent="0" algn="l" rtl="0">
              <a:spcBef>
                <a:spcPts val="0"/>
              </a:spcBef>
              <a:spcAft>
                <a:spcPts val="0"/>
              </a:spcAft>
              <a:buNone/>
            </a:pPr>
            <a:r>
              <a:rPr lang="en" sz="1250" dirty="0">
                <a:solidFill>
                  <a:schemeClr val="dk1"/>
                </a:solidFill>
              </a:rPr>
              <a:t>The dropout </a:t>
            </a:r>
            <a:r>
              <a:rPr lang="en" sz="1250" dirty="0" err="1">
                <a:solidFill>
                  <a:schemeClr val="dk1"/>
                </a:solidFill>
              </a:rPr>
              <a:t>proba-bilities,p</a:t>
            </a:r>
            <a:r>
              <a:rPr lang="en" sz="850" dirty="0" err="1">
                <a:solidFill>
                  <a:schemeClr val="dk1"/>
                </a:solidFill>
              </a:rPr>
              <a:t>i</a:t>
            </a:r>
            <a:r>
              <a:rPr lang="en" sz="1250" dirty="0">
                <a:solidFill>
                  <a:schemeClr val="dk1"/>
                </a:solidFill>
              </a:rPr>
              <a:t>, could be </a:t>
            </a:r>
            <a:r>
              <a:rPr lang="en" sz="1250" dirty="0" err="1">
                <a:solidFill>
                  <a:schemeClr val="dk1"/>
                </a:solidFill>
              </a:rPr>
              <a:t>optimised</a:t>
            </a:r>
            <a:endParaRPr sz="1250" dirty="0">
              <a:solidFill>
                <a:schemeClr val="dk1"/>
              </a:solidFill>
            </a:endParaRPr>
          </a:p>
          <a:p>
            <a:pPr marL="0" lvl="0" indent="0" algn="l" rtl="0">
              <a:spcBef>
                <a:spcPts val="0"/>
              </a:spcBef>
              <a:spcAft>
                <a:spcPts val="0"/>
              </a:spcAft>
              <a:buNone/>
            </a:pPr>
            <a:endParaRPr sz="1250" dirty="0">
              <a:solidFill>
                <a:schemeClr val="dk1"/>
              </a:solidFill>
            </a:endParaRPr>
          </a:p>
          <a:p>
            <a:pPr marL="0" lvl="0" indent="0" algn="l" rtl="0">
              <a:spcBef>
                <a:spcPts val="0"/>
              </a:spcBef>
              <a:spcAft>
                <a:spcPts val="0"/>
              </a:spcAft>
              <a:buNone/>
            </a:pPr>
            <a:r>
              <a:rPr lang="en" sz="1250" dirty="0" err="1">
                <a:solidFill>
                  <a:schemeClr val="dk1"/>
                </a:solidFill>
              </a:rPr>
              <a:t>minimising</a:t>
            </a:r>
            <a:r>
              <a:rPr lang="en" sz="1250" dirty="0">
                <a:solidFill>
                  <a:schemeClr val="dk1"/>
                </a:solidFill>
              </a:rPr>
              <a:t> the cross </a:t>
            </a:r>
            <a:r>
              <a:rPr lang="en" sz="1250" dirty="0" err="1">
                <a:solidFill>
                  <a:schemeClr val="dk1"/>
                </a:solidFill>
              </a:rPr>
              <a:t>entropyloss</a:t>
            </a:r>
            <a:r>
              <a:rPr lang="en" sz="1250" dirty="0">
                <a:solidFill>
                  <a:schemeClr val="dk1"/>
                </a:solidFill>
              </a:rPr>
              <a:t> objective function has the effect of </a:t>
            </a:r>
            <a:r>
              <a:rPr lang="en" sz="1250" dirty="0" err="1">
                <a:solidFill>
                  <a:schemeClr val="dk1"/>
                </a:solidFill>
              </a:rPr>
              <a:t>minimising</a:t>
            </a:r>
            <a:r>
              <a:rPr lang="en" sz="1250" dirty="0">
                <a:solidFill>
                  <a:schemeClr val="dk1"/>
                </a:solidFill>
              </a:rPr>
              <a:t> </a:t>
            </a:r>
            <a:r>
              <a:rPr lang="en" sz="1250" dirty="0" err="1">
                <a:solidFill>
                  <a:schemeClr val="dk1"/>
                </a:solidFill>
              </a:rPr>
              <a:t>theKullback-Leibler</a:t>
            </a:r>
            <a:r>
              <a:rPr lang="en" sz="1250" dirty="0">
                <a:solidFill>
                  <a:schemeClr val="dk1"/>
                </a:solidFill>
              </a:rPr>
              <a:t> divergence term. Therefore training </a:t>
            </a:r>
            <a:r>
              <a:rPr lang="en" sz="1250" dirty="0" err="1">
                <a:solidFill>
                  <a:schemeClr val="dk1"/>
                </a:solidFill>
              </a:rPr>
              <a:t>thenetwork</a:t>
            </a:r>
            <a:r>
              <a:rPr lang="en" sz="1250" dirty="0">
                <a:solidFill>
                  <a:schemeClr val="dk1"/>
                </a:solidFill>
              </a:rPr>
              <a:t> with stochastic gradient descent will encourage </a:t>
            </a:r>
            <a:r>
              <a:rPr lang="en" sz="1250" dirty="0" err="1">
                <a:solidFill>
                  <a:schemeClr val="dk1"/>
                </a:solidFill>
              </a:rPr>
              <a:t>themodel</a:t>
            </a:r>
            <a:r>
              <a:rPr lang="en" sz="1250" dirty="0">
                <a:solidFill>
                  <a:schemeClr val="dk1"/>
                </a:solidFill>
              </a:rPr>
              <a:t> to learn a distribution of weights which explains </a:t>
            </a:r>
            <a:r>
              <a:rPr lang="en" sz="1250" dirty="0" err="1">
                <a:solidFill>
                  <a:schemeClr val="dk1"/>
                </a:solidFill>
              </a:rPr>
              <a:t>thedata</a:t>
            </a:r>
            <a:r>
              <a:rPr lang="en" sz="1250" dirty="0">
                <a:solidFill>
                  <a:schemeClr val="dk1"/>
                </a:solidFill>
              </a:rPr>
              <a:t> well while preventing over-fitting.</a:t>
            </a:r>
            <a:endParaRPr sz="1250" dirty="0">
              <a:solidFill>
                <a:schemeClr val="dk1"/>
              </a:solidFill>
            </a:endParaRPr>
          </a:p>
          <a:p>
            <a:pPr marL="0" lvl="0" indent="0" algn="l" rtl="0">
              <a:spcBef>
                <a:spcPts val="0"/>
              </a:spcBef>
              <a:spcAft>
                <a:spcPts val="0"/>
              </a:spcAft>
              <a:buNone/>
            </a:pPr>
            <a:endParaRPr sz="1250" dirty="0">
              <a:solidFill>
                <a:schemeClr val="dk1"/>
              </a:solidFill>
            </a:endParaRPr>
          </a:p>
          <a:p>
            <a:pPr marL="0" lvl="0" indent="0" algn="l" rtl="0">
              <a:spcBef>
                <a:spcPts val="0"/>
              </a:spcBef>
              <a:spcAft>
                <a:spcPts val="0"/>
              </a:spcAft>
              <a:buNone/>
            </a:pPr>
            <a:r>
              <a:rPr lang="en" sz="1250" dirty="0" err="1">
                <a:solidFill>
                  <a:schemeClr val="dk1"/>
                </a:solidFill>
              </a:rPr>
              <a:t>Here</a:t>
            </a:r>
            <a:r>
              <a:rPr lang="en" sz="1250" dirty="0" err="1">
                <a:solidFill>
                  <a:schemeClr val="dk1"/>
                </a:solidFill>
                <a:latin typeface="Courier New"/>
                <a:ea typeface="Courier New"/>
                <a:cs typeface="Courier New"/>
                <a:sym typeface="Courier New"/>
              </a:rPr>
              <a:t>z</a:t>
            </a:r>
            <a:r>
              <a:rPr lang="en" sz="850" dirty="0" err="1">
                <a:solidFill>
                  <a:schemeClr val="dk1"/>
                </a:solidFill>
              </a:rPr>
              <a:t>i,j</a:t>
            </a:r>
            <a:r>
              <a:rPr lang="en" sz="1250" dirty="0" err="1">
                <a:solidFill>
                  <a:schemeClr val="dk1"/>
                </a:solidFill>
              </a:rPr>
              <a:t>are</a:t>
            </a:r>
            <a:r>
              <a:rPr lang="en" sz="1250" dirty="0">
                <a:solidFill>
                  <a:schemeClr val="dk1"/>
                </a:solidFill>
              </a:rPr>
              <a:t> Bernoulli distributed random variables with some </a:t>
            </a:r>
            <a:r>
              <a:rPr lang="en" sz="1250" dirty="0" err="1">
                <a:solidFill>
                  <a:schemeClr val="dk1"/>
                </a:solidFill>
              </a:rPr>
              <a:t>probabilitiesp</a:t>
            </a:r>
            <a:r>
              <a:rPr lang="en" sz="850" dirty="0" err="1">
                <a:solidFill>
                  <a:schemeClr val="dk1"/>
                </a:solidFill>
              </a:rPr>
              <a:t>i</a:t>
            </a:r>
            <a:r>
              <a:rPr lang="en" sz="1250" dirty="0">
                <a:solidFill>
                  <a:schemeClr val="dk1"/>
                </a:solidFill>
              </a:rPr>
              <a:t>, </a:t>
            </a:r>
            <a:r>
              <a:rPr lang="en" sz="1250" dirty="0" err="1">
                <a:solidFill>
                  <a:schemeClr val="dk1"/>
                </a:solidFill>
              </a:rPr>
              <a:t>andM</a:t>
            </a:r>
            <a:r>
              <a:rPr lang="en" sz="850" dirty="0" err="1">
                <a:solidFill>
                  <a:schemeClr val="dk1"/>
                </a:solidFill>
              </a:rPr>
              <a:t>i</a:t>
            </a:r>
            <a:r>
              <a:rPr lang="en" sz="1250" dirty="0" err="1">
                <a:solidFill>
                  <a:schemeClr val="dk1"/>
                </a:solidFill>
              </a:rPr>
              <a:t>are</a:t>
            </a:r>
            <a:r>
              <a:rPr lang="en" sz="1250" dirty="0">
                <a:solidFill>
                  <a:schemeClr val="dk1"/>
                </a:solidFill>
              </a:rPr>
              <a:t> </a:t>
            </a:r>
            <a:r>
              <a:rPr lang="en" sz="1250" dirty="0" err="1">
                <a:solidFill>
                  <a:schemeClr val="dk1"/>
                </a:solidFill>
              </a:rPr>
              <a:t>varia-tional</a:t>
            </a:r>
            <a:r>
              <a:rPr lang="en" sz="1250" dirty="0">
                <a:solidFill>
                  <a:schemeClr val="dk1"/>
                </a:solidFill>
              </a:rPr>
              <a:t> parameters to be </a:t>
            </a:r>
            <a:r>
              <a:rPr lang="en" sz="1250" dirty="0" err="1">
                <a:solidFill>
                  <a:schemeClr val="dk1"/>
                </a:solidFill>
              </a:rPr>
              <a:t>optimised</a:t>
            </a:r>
            <a:endParaRPr sz="1250" dirty="0">
              <a:solidFill>
                <a:schemeClr val="dk1"/>
              </a:solidFill>
            </a:endParaRPr>
          </a:p>
          <a:p>
            <a:pPr marL="0" lvl="0" indent="0" algn="l" rtl="0">
              <a:spcBef>
                <a:spcPts val="0"/>
              </a:spcBef>
              <a:spcAft>
                <a:spcPts val="0"/>
              </a:spcAft>
              <a:buNone/>
            </a:pPr>
            <a:endParaRPr sz="1250" dirty="0">
              <a:solidFill>
                <a:schemeClr val="dk1"/>
              </a:solidFill>
            </a:endParaRPr>
          </a:p>
          <a:p>
            <a:pPr marL="0" lvl="0" indent="0" algn="l" rtl="0">
              <a:spcBef>
                <a:spcPts val="0"/>
              </a:spcBef>
              <a:spcAft>
                <a:spcPts val="0"/>
              </a:spcAft>
              <a:buNone/>
            </a:pPr>
            <a:endParaRPr sz="1250" dirty="0">
              <a:solidFill>
                <a:schemeClr val="dk1"/>
              </a:solidFill>
            </a:endParaRPr>
          </a:p>
        </p:txBody>
      </p:sp>
    </p:spTree>
    <p:extLst>
      <p:ext uri="{BB962C8B-B14F-4D97-AF65-F5344CB8AC3E}">
        <p14:creationId xmlns:p14="http://schemas.microsoft.com/office/powerpoint/2010/main" val="40943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lower bound</a:t>
            </a:r>
          </a:p>
        </p:txBody>
      </p:sp>
      <p:sp>
        <p:nvSpPr>
          <p:cNvPr id="4" name="Slide Number Placeholder 3"/>
          <p:cNvSpPr>
            <a:spLocks noGrp="1"/>
          </p:cNvSpPr>
          <p:nvPr>
            <p:ph type="sldNum" sz="quarter" idx="5"/>
          </p:nvPr>
        </p:nvSpPr>
        <p:spPr/>
        <p:txBody>
          <a:bodyPr/>
          <a:lstStyle/>
          <a:p>
            <a:fld id="{3AC64E7E-415D-BD49-844F-8B4A91CB72C1}" type="slidenum">
              <a:rPr lang="en-US" smtClean="0"/>
              <a:t>11</a:t>
            </a:fld>
            <a:endParaRPr lang="en-US"/>
          </a:p>
        </p:txBody>
      </p:sp>
    </p:spTree>
    <p:extLst>
      <p:ext uri="{BB962C8B-B14F-4D97-AF65-F5344CB8AC3E}">
        <p14:creationId xmlns:p14="http://schemas.microsoft.com/office/powerpoint/2010/main" val="3436594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2b9c1729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2b9c1729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2240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3224-A0AB-1E4E-A7BB-8800E2EB5E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7FF500-A29E-3841-AA54-D0D53DF7B7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EEC5E5-6E53-D543-A431-A4741BF74F0D}"/>
              </a:ext>
            </a:extLst>
          </p:cNvPr>
          <p:cNvSpPr>
            <a:spLocks noGrp="1"/>
          </p:cNvSpPr>
          <p:nvPr>
            <p:ph type="dt" sz="half" idx="10"/>
          </p:nvPr>
        </p:nvSpPr>
        <p:spPr/>
        <p:txBody>
          <a:bodyPr/>
          <a:lstStyle/>
          <a:p>
            <a:fld id="{7C305F8A-2B3C-DC48-897B-5F2D044B5D39}" type="datetimeFigureOut">
              <a:rPr lang="en-US" smtClean="0"/>
              <a:t>4/29/20</a:t>
            </a:fld>
            <a:endParaRPr lang="en-US"/>
          </a:p>
        </p:txBody>
      </p:sp>
      <p:sp>
        <p:nvSpPr>
          <p:cNvPr id="5" name="Footer Placeholder 4">
            <a:extLst>
              <a:ext uri="{FF2B5EF4-FFF2-40B4-BE49-F238E27FC236}">
                <a16:creationId xmlns:a16="http://schemas.microsoft.com/office/drawing/2014/main" id="{93F3F523-0827-774B-97C7-BCAF5414E8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87A50-BA7B-4745-88F5-F695E8C0BA1D}"/>
              </a:ext>
            </a:extLst>
          </p:cNvPr>
          <p:cNvSpPr>
            <a:spLocks noGrp="1"/>
          </p:cNvSpPr>
          <p:nvPr>
            <p:ph type="sldNum" sz="quarter" idx="12"/>
          </p:nvPr>
        </p:nvSpPr>
        <p:spPr/>
        <p:txBody>
          <a:bodyPr/>
          <a:lstStyle/>
          <a:p>
            <a:fld id="{7F90F6E9-0BFA-C04D-867E-D1F53042DF6B}" type="slidenum">
              <a:rPr lang="en-US" smtClean="0"/>
              <a:t>‹#›</a:t>
            </a:fld>
            <a:endParaRPr lang="en-US"/>
          </a:p>
        </p:txBody>
      </p:sp>
    </p:spTree>
    <p:extLst>
      <p:ext uri="{BB962C8B-B14F-4D97-AF65-F5344CB8AC3E}">
        <p14:creationId xmlns:p14="http://schemas.microsoft.com/office/powerpoint/2010/main" val="4130046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7816E-0553-A14F-9A7B-A589DD6386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4B99C4-AE7B-2D4F-9F1F-FFA28073F9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B1F57E-C9AB-9749-9A66-4510F1FEA996}"/>
              </a:ext>
            </a:extLst>
          </p:cNvPr>
          <p:cNvSpPr>
            <a:spLocks noGrp="1"/>
          </p:cNvSpPr>
          <p:nvPr>
            <p:ph type="dt" sz="half" idx="10"/>
          </p:nvPr>
        </p:nvSpPr>
        <p:spPr/>
        <p:txBody>
          <a:bodyPr/>
          <a:lstStyle/>
          <a:p>
            <a:fld id="{7C305F8A-2B3C-DC48-897B-5F2D044B5D39}" type="datetimeFigureOut">
              <a:rPr lang="en-US" smtClean="0"/>
              <a:t>4/29/20</a:t>
            </a:fld>
            <a:endParaRPr lang="en-US"/>
          </a:p>
        </p:txBody>
      </p:sp>
      <p:sp>
        <p:nvSpPr>
          <p:cNvPr id="5" name="Footer Placeholder 4">
            <a:extLst>
              <a:ext uri="{FF2B5EF4-FFF2-40B4-BE49-F238E27FC236}">
                <a16:creationId xmlns:a16="http://schemas.microsoft.com/office/drawing/2014/main" id="{77F95B94-A981-2641-BB2A-D491A7691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C72F6-F7E7-F34C-821E-3093609E8602}"/>
              </a:ext>
            </a:extLst>
          </p:cNvPr>
          <p:cNvSpPr>
            <a:spLocks noGrp="1"/>
          </p:cNvSpPr>
          <p:nvPr>
            <p:ph type="sldNum" sz="quarter" idx="12"/>
          </p:nvPr>
        </p:nvSpPr>
        <p:spPr/>
        <p:txBody>
          <a:bodyPr/>
          <a:lstStyle/>
          <a:p>
            <a:fld id="{7F90F6E9-0BFA-C04D-867E-D1F53042DF6B}" type="slidenum">
              <a:rPr lang="en-US" smtClean="0"/>
              <a:t>‹#›</a:t>
            </a:fld>
            <a:endParaRPr lang="en-US"/>
          </a:p>
        </p:txBody>
      </p:sp>
    </p:spTree>
    <p:extLst>
      <p:ext uri="{BB962C8B-B14F-4D97-AF65-F5344CB8AC3E}">
        <p14:creationId xmlns:p14="http://schemas.microsoft.com/office/powerpoint/2010/main" val="112859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99EBB-8EBE-124D-A2F9-07C11611E3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69344E-0908-8949-B1A7-9483A4A1BE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80CECA-DEE3-3342-A9DF-FE8DB061C87E}"/>
              </a:ext>
            </a:extLst>
          </p:cNvPr>
          <p:cNvSpPr>
            <a:spLocks noGrp="1"/>
          </p:cNvSpPr>
          <p:nvPr>
            <p:ph type="dt" sz="half" idx="10"/>
          </p:nvPr>
        </p:nvSpPr>
        <p:spPr/>
        <p:txBody>
          <a:bodyPr/>
          <a:lstStyle/>
          <a:p>
            <a:fld id="{7C305F8A-2B3C-DC48-897B-5F2D044B5D39}" type="datetimeFigureOut">
              <a:rPr lang="en-US" smtClean="0"/>
              <a:t>4/29/20</a:t>
            </a:fld>
            <a:endParaRPr lang="en-US"/>
          </a:p>
        </p:txBody>
      </p:sp>
      <p:sp>
        <p:nvSpPr>
          <p:cNvPr id="5" name="Footer Placeholder 4">
            <a:extLst>
              <a:ext uri="{FF2B5EF4-FFF2-40B4-BE49-F238E27FC236}">
                <a16:creationId xmlns:a16="http://schemas.microsoft.com/office/drawing/2014/main" id="{1E39BDAA-F1F1-6446-8106-ED39849E8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9207E-3613-0B45-A6F8-F15AAF8E62AF}"/>
              </a:ext>
            </a:extLst>
          </p:cNvPr>
          <p:cNvSpPr>
            <a:spLocks noGrp="1"/>
          </p:cNvSpPr>
          <p:nvPr>
            <p:ph type="sldNum" sz="quarter" idx="12"/>
          </p:nvPr>
        </p:nvSpPr>
        <p:spPr/>
        <p:txBody>
          <a:bodyPr/>
          <a:lstStyle/>
          <a:p>
            <a:fld id="{7F90F6E9-0BFA-C04D-867E-D1F53042DF6B}" type="slidenum">
              <a:rPr lang="en-US" smtClean="0"/>
              <a:t>‹#›</a:t>
            </a:fld>
            <a:endParaRPr lang="en-US"/>
          </a:p>
        </p:txBody>
      </p:sp>
    </p:spTree>
    <p:extLst>
      <p:ext uri="{BB962C8B-B14F-4D97-AF65-F5344CB8AC3E}">
        <p14:creationId xmlns:p14="http://schemas.microsoft.com/office/powerpoint/2010/main" val="135553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8675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10938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33A33-90BB-D143-A7F9-407E0802C4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3087FE-EDEF-5F46-9D87-280D6AC47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03578-B790-3749-81D6-D2C6D9A6B5DF}"/>
              </a:ext>
            </a:extLst>
          </p:cNvPr>
          <p:cNvSpPr>
            <a:spLocks noGrp="1"/>
          </p:cNvSpPr>
          <p:nvPr>
            <p:ph type="dt" sz="half" idx="10"/>
          </p:nvPr>
        </p:nvSpPr>
        <p:spPr/>
        <p:txBody>
          <a:bodyPr/>
          <a:lstStyle/>
          <a:p>
            <a:fld id="{7C305F8A-2B3C-DC48-897B-5F2D044B5D39}" type="datetimeFigureOut">
              <a:rPr lang="en-US" smtClean="0"/>
              <a:t>4/29/20</a:t>
            </a:fld>
            <a:endParaRPr lang="en-US"/>
          </a:p>
        </p:txBody>
      </p:sp>
      <p:sp>
        <p:nvSpPr>
          <p:cNvPr id="5" name="Footer Placeholder 4">
            <a:extLst>
              <a:ext uri="{FF2B5EF4-FFF2-40B4-BE49-F238E27FC236}">
                <a16:creationId xmlns:a16="http://schemas.microsoft.com/office/drawing/2014/main" id="{38B6C198-14B3-6749-8636-C3C7A9C9C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83F58-CD34-5947-9300-6C93FD8A350E}"/>
              </a:ext>
            </a:extLst>
          </p:cNvPr>
          <p:cNvSpPr>
            <a:spLocks noGrp="1"/>
          </p:cNvSpPr>
          <p:nvPr>
            <p:ph type="sldNum" sz="quarter" idx="12"/>
          </p:nvPr>
        </p:nvSpPr>
        <p:spPr/>
        <p:txBody>
          <a:bodyPr/>
          <a:lstStyle/>
          <a:p>
            <a:fld id="{7F90F6E9-0BFA-C04D-867E-D1F53042DF6B}" type="slidenum">
              <a:rPr lang="en-US" smtClean="0"/>
              <a:t>‹#›</a:t>
            </a:fld>
            <a:endParaRPr lang="en-US"/>
          </a:p>
        </p:txBody>
      </p:sp>
    </p:spTree>
    <p:extLst>
      <p:ext uri="{BB962C8B-B14F-4D97-AF65-F5344CB8AC3E}">
        <p14:creationId xmlns:p14="http://schemas.microsoft.com/office/powerpoint/2010/main" val="555453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99B7-FD08-D84D-AFED-ED1EDA9DFB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EF7D8E-3BBD-F34B-BE5E-C2AEFE4DAA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A8682D-E2A5-FC43-A2DF-5C3617D72ADF}"/>
              </a:ext>
            </a:extLst>
          </p:cNvPr>
          <p:cNvSpPr>
            <a:spLocks noGrp="1"/>
          </p:cNvSpPr>
          <p:nvPr>
            <p:ph type="dt" sz="half" idx="10"/>
          </p:nvPr>
        </p:nvSpPr>
        <p:spPr/>
        <p:txBody>
          <a:bodyPr/>
          <a:lstStyle/>
          <a:p>
            <a:fld id="{7C305F8A-2B3C-DC48-897B-5F2D044B5D39}" type="datetimeFigureOut">
              <a:rPr lang="en-US" smtClean="0"/>
              <a:t>4/29/20</a:t>
            </a:fld>
            <a:endParaRPr lang="en-US"/>
          </a:p>
        </p:txBody>
      </p:sp>
      <p:sp>
        <p:nvSpPr>
          <p:cNvPr id="5" name="Footer Placeholder 4">
            <a:extLst>
              <a:ext uri="{FF2B5EF4-FFF2-40B4-BE49-F238E27FC236}">
                <a16:creationId xmlns:a16="http://schemas.microsoft.com/office/drawing/2014/main" id="{BE6E511D-2B15-9C41-B577-4016E3D73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9B725-0261-FD4A-A88C-066E0BC35B92}"/>
              </a:ext>
            </a:extLst>
          </p:cNvPr>
          <p:cNvSpPr>
            <a:spLocks noGrp="1"/>
          </p:cNvSpPr>
          <p:nvPr>
            <p:ph type="sldNum" sz="quarter" idx="12"/>
          </p:nvPr>
        </p:nvSpPr>
        <p:spPr/>
        <p:txBody>
          <a:bodyPr/>
          <a:lstStyle/>
          <a:p>
            <a:fld id="{7F90F6E9-0BFA-C04D-867E-D1F53042DF6B}" type="slidenum">
              <a:rPr lang="en-US" smtClean="0"/>
              <a:t>‹#›</a:t>
            </a:fld>
            <a:endParaRPr lang="en-US"/>
          </a:p>
        </p:txBody>
      </p:sp>
    </p:spTree>
    <p:extLst>
      <p:ext uri="{BB962C8B-B14F-4D97-AF65-F5344CB8AC3E}">
        <p14:creationId xmlns:p14="http://schemas.microsoft.com/office/powerpoint/2010/main" val="904170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CFEE5-BB9B-974E-AEE2-37CFBD1F2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F95B4E-68D7-9E4F-A322-734CB1F97C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23DD98-BC7F-EB49-B73E-90723830A9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0618BD-8193-7749-8E1B-F29CCAB93643}"/>
              </a:ext>
            </a:extLst>
          </p:cNvPr>
          <p:cNvSpPr>
            <a:spLocks noGrp="1"/>
          </p:cNvSpPr>
          <p:nvPr>
            <p:ph type="dt" sz="half" idx="10"/>
          </p:nvPr>
        </p:nvSpPr>
        <p:spPr/>
        <p:txBody>
          <a:bodyPr/>
          <a:lstStyle/>
          <a:p>
            <a:fld id="{7C305F8A-2B3C-DC48-897B-5F2D044B5D39}" type="datetimeFigureOut">
              <a:rPr lang="en-US" smtClean="0"/>
              <a:t>4/29/20</a:t>
            </a:fld>
            <a:endParaRPr lang="en-US"/>
          </a:p>
        </p:txBody>
      </p:sp>
      <p:sp>
        <p:nvSpPr>
          <p:cNvPr id="6" name="Footer Placeholder 5">
            <a:extLst>
              <a:ext uri="{FF2B5EF4-FFF2-40B4-BE49-F238E27FC236}">
                <a16:creationId xmlns:a16="http://schemas.microsoft.com/office/drawing/2014/main" id="{83FC960D-5530-7140-95E4-80C3DDCF31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69221E-76BC-8A40-A8DB-509723124B30}"/>
              </a:ext>
            </a:extLst>
          </p:cNvPr>
          <p:cNvSpPr>
            <a:spLocks noGrp="1"/>
          </p:cNvSpPr>
          <p:nvPr>
            <p:ph type="sldNum" sz="quarter" idx="12"/>
          </p:nvPr>
        </p:nvSpPr>
        <p:spPr/>
        <p:txBody>
          <a:bodyPr/>
          <a:lstStyle/>
          <a:p>
            <a:fld id="{7F90F6E9-0BFA-C04D-867E-D1F53042DF6B}" type="slidenum">
              <a:rPr lang="en-US" smtClean="0"/>
              <a:t>‹#›</a:t>
            </a:fld>
            <a:endParaRPr lang="en-US"/>
          </a:p>
        </p:txBody>
      </p:sp>
    </p:spTree>
    <p:extLst>
      <p:ext uri="{BB962C8B-B14F-4D97-AF65-F5344CB8AC3E}">
        <p14:creationId xmlns:p14="http://schemas.microsoft.com/office/powerpoint/2010/main" val="1910435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6E4D-8A69-C243-A4B6-61540FA39E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65FC10-8E6A-C34B-A0E5-63DD88C614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7B7DB3-4F46-E34B-9E89-A68F5FD1E0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6A93BD-03F4-4F4C-BCEF-F528D37382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7408C2-0C17-664A-9C9F-666F1F211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68D750-2BFE-7C45-8BD3-660B3585C778}"/>
              </a:ext>
            </a:extLst>
          </p:cNvPr>
          <p:cNvSpPr>
            <a:spLocks noGrp="1"/>
          </p:cNvSpPr>
          <p:nvPr>
            <p:ph type="dt" sz="half" idx="10"/>
          </p:nvPr>
        </p:nvSpPr>
        <p:spPr/>
        <p:txBody>
          <a:bodyPr/>
          <a:lstStyle/>
          <a:p>
            <a:fld id="{7C305F8A-2B3C-DC48-897B-5F2D044B5D39}" type="datetimeFigureOut">
              <a:rPr lang="en-US" smtClean="0"/>
              <a:t>4/29/20</a:t>
            </a:fld>
            <a:endParaRPr lang="en-US"/>
          </a:p>
        </p:txBody>
      </p:sp>
      <p:sp>
        <p:nvSpPr>
          <p:cNvPr id="8" name="Footer Placeholder 7">
            <a:extLst>
              <a:ext uri="{FF2B5EF4-FFF2-40B4-BE49-F238E27FC236}">
                <a16:creationId xmlns:a16="http://schemas.microsoft.com/office/drawing/2014/main" id="{AB941B21-E1DA-ED4D-8690-AD5526C3EC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256683-22F2-3D4D-A037-848FC137E60B}"/>
              </a:ext>
            </a:extLst>
          </p:cNvPr>
          <p:cNvSpPr>
            <a:spLocks noGrp="1"/>
          </p:cNvSpPr>
          <p:nvPr>
            <p:ph type="sldNum" sz="quarter" idx="12"/>
          </p:nvPr>
        </p:nvSpPr>
        <p:spPr/>
        <p:txBody>
          <a:bodyPr/>
          <a:lstStyle/>
          <a:p>
            <a:fld id="{7F90F6E9-0BFA-C04D-867E-D1F53042DF6B}" type="slidenum">
              <a:rPr lang="en-US" smtClean="0"/>
              <a:t>‹#›</a:t>
            </a:fld>
            <a:endParaRPr lang="en-US"/>
          </a:p>
        </p:txBody>
      </p:sp>
    </p:spTree>
    <p:extLst>
      <p:ext uri="{BB962C8B-B14F-4D97-AF65-F5344CB8AC3E}">
        <p14:creationId xmlns:p14="http://schemas.microsoft.com/office/powerpoint/2010/main" val="370657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4DF0-207E-2044-8E46-73988F3F16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2E2A9A-48AA-8141-AF96-2711BE05085A}"/>
              </a:ext>
            </a:extLst>
          </p:cNvPr>
          <p:cNvSpPr>
            <a:spLocks noGrp="1"/>
          </p:cNvSpPr>
          <p:nvPr>
            <p:ph type="dt" sz="half" idx="10"/>
          </p:nvPr>
        </p:nvSpPr>
        <p:spPr/>
        <p:txBody>
          <a:bodyPr/>
          <a:lstStyle/>
          <a:p>
            <a:fld id="{7C305F8A-2B3C-DC48-897B-5F2D044B5D39}" type="datetimeFigureOut">
              <a:rPr lang="en-US" smtClean="0"/>
              <a:t>4/29/20</a:t>
            </a:fld>
            <a:endParaRPr lang="en-US"/>
          </a:p>
        </p:txBody>
      </p:sp>
      <p:sp>
        <p:nvSpPr>
          <p:cNvPr id="4" name="Footer Placeholder 3">
            <a:extLst>
              <a:ext uri="{FF2B5EF4-FFF2-40B4-BE49-F238E27FC236}">
                <a16:creationId xmlns:a16="http://schemas.microsoft.com/office/drawing/2014/main" id="{C168508C-0D32-D944-ACF3-74369109C2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B27203-FB81-8C4B-8733-BB2900474118}"/>
              </a:ext>
            </a:extLst>
          </p:cNvPr>
          <p:cNvSpPr>
            <a:spLocks noGrp="1"/>
          </p:cNvSpPr>
          <p:nvPr>
            <p:ph type="sldNum" sz="quarter" idx="12"/>
          </p:nvPr>
        </p:nvSpPr>
        <p:spPr/>
        <p:txBody>
          <a:bodyPr/>
          <a:lstStyle/>
          <a:p>
            <a:fld id="{7F90F6E9-0BFA-C04D-867E-D1F53042DF6B}" type="slidenum">
              <a:rPr lang="en-US" smtClean="0"/>
              <a:t>‹#›</a:t>
            </a:fld>
            <a:endParaRPr lang="en-US"/>
          </a:p>
        </p:txBody>
      </p:sp>
    </p:spTree>
    <p:extLst>
      <p:ext uri="{BB962C8B-B14F-4D97-AF65-F5344CB8AC3E}">
        <p14:creationId xmlns:p14="http://schemas.microsoft.com/office/powerpoint/2010/main" val="2814982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DFC043-E4E3-7F43-9C34-F11710DF629C}"/>
              </a:ext>
            </a:extLst>
          </p:cNvPr>
          <p:cNvSpPr>
            <a:spLocks noGrp="1"/>
          </p:cNvSpPr>
          <p:nvPr>
            <p:ph type="dt" sz="half" idx="10"/>
          </p:nvPr>
        </p:nvSpPr>
        <p:spPr/>
        <p:txBody>
          <a:bodyPr/>
          <a:lstStyle/>
          <a:p>
            <a:fld id="{7C305F8A-2B3C-DC48-897B-5F2D044B5D39}" type="datetimeFigureOut">
              <a:rPr lang="en-US" smtClean="0"/>
              <a:t>4/29/20</a:t>
            </a:fld>
            <a:endParaRPr lang="en-US"/>
          </a:p>
        </p:txBody>
      </p:sp>
      <p:sp>
        <p:nvSpPr>
          <p:cNvPr id="3" name="Footer Placeholder 2">
            <a:extLst>
              <a:ext uri="{FF2B5EF4-FFF2-40B4-BE49-F238E27FC236}">
                <a16:creationId xmlns:a16="http://schemas.microsoft.com/office/drawing/2014/main" id="{A0D457A9-D6FF-414D-A137-FF88CF6BC3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314E08-03AB-8046-BF1D-44E9345D8FE5}"/>
              </a:ext>
            </a:extLst>
          </p:cNvPr>
          <p:cNvSpPr>
            <a:spLocks noGrp="1"/>
          </p:cNvSpPr>
          <p:nvPr>
            <p:ph type="sldNum" sz="quarter" idx="12"/>
          </p:nvPr>
        </p:nvSpPr>
        <p:spPr/>
        <p:txBody>
          <a:bodyPr/>
          <a:lstStyle/>
          <a:p>
            <a:fld id="{7F90F6E9-0BFA-C04D-867E-D1F53042DF6B}" type="slidenum">
              <a:rPr lang="en-US" smtClean="0"/>
              <a:t>‹#›</a:t>
            </a:fld>
            <a:endParaRPr lang="en-US"/>
          </a:p>
        </p:txBody>
      </p:sp>
    </p:spTree>
    <p:extLst>
      <p:ext uri="{BB962C8B-B14F-4D97-AF65-F5344CB8AC3E}">
        <p14:creationId xmlns:p14="http://schemas.microsoft.com/office/powerpoint/2010/main" val="3163425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3FABA-3433-0C46-8779-65F894007B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61D6CC-0A92-9A4A-A722-F008661094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38AE1E-5BCD-874C-84AE-72CA7D39EC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FCFADA-F9E8-DF4F-83DB-75437514A209}"/>
              </a:ext>
            </a:extLst>
          </p:cNvPr>
          <p:cNvSpPr>
            <a:spLocks noGrp="1"/>
          </p:cNvSpPr>
          <p:nvPr>
            <p:ph type="dt" sz="half" idx="10"/>
          </p:nvPr>
        </p:nvSpPr>
        <p:spPr/>
        <p:txBody>
          <a:bodyPr/>
          <a:lstStyle/>
          <a:p>
            <a:fld id="{7C305F8A-2B3C-DC48-897B-5F2D044B5D39}" type="datetimeFigureOut">
              <a:rPr lang="en-US" smtClean="0"/>
              <a:t>4/29/20</a:t>
            </a:fld>
            <a:endParaRPr lang="en-US"/>
          </a:p>
        </p:txBody>
      </p:sp>
      <p:sp>
        <p:nvSpPr>
          <p:cNvPr id="6" name="Footer Placeholder 5">
            <a:extLst>
              <a:ext uri="{FF2B5EF4-FFF2-40B4-BE49-F238E27FC236}">
                <a16:creationId xmlns:a16="http://schemas.microsoft.com/office/drawing/2014/main" id="{E5413356-1037-1940-BD8A-C60DD99B30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9C0397-3804-2743-87E5-4C2382092A16}"/>
              </a:ext>
            </a:extLst>
          </p:cNvPr>
          <p:cNvSpPr>
            <a:spLocks noGrp="1"/>
          </p:cNvSpPr>
          <p:nvPr>
            <p:ph type="sldNum" sz="quarter" idx="12"/>
          </p:nvPr>
        </p:nvSpPr>
        <p:spPr/>
        <p:txBody>
          <a:bodyPr/>
          <a:lstStyle/>
          <a:p>
            <a:fld id="{7F90F6E9-0BFA-C04D-867E-D1F53042DF6B}" type="slidenum">
              <a:rPr lang="en-US" smtClean="0"/>
              <a:t>‹#›</a:t>
            </a:fld>
            <a:endParaRPr lang="en-US"/>
          </a:p>
        </p:txBody>
      </p:sp>
    </p:spTree>
    <p:extLst>
      <p:ext uri="{BB962C8B-B14F-4D97-AF65-F5344CB8AC3E}">
        <p14:creationId xmlns:p14="http://schemas.microsoft.com/office/powerpoint/2010/main" val="703705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136B6-7842-394D-BB0F-098B9123CD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537FA1-9688-784F-A9A5-01F72E37A6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7D24AD-DAE9-974E-8663-264B8EE61F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6D0BE-27BC-A940-9338-994844D97FFD}"/>
              </a:ext>
            </a:extLst>
          </p:cNvPr>
          <p:cNvSpPr>
            <a:spLocks noGrp="1"/>
          </p:cNvSpPr>
          <p:nvPr>
            <p:ph type="dt" sz="half" idx="10"/>
          </p:nvPr>
        </p:nvSpPr>
        <p:spPr/>
        <p:txBody>
          <a:bodyPr/>
          <a:lstStyle/>
          <a:p>
            <a:fld id="{7C305F8A-2B3C-DC48-897B-5F2D044B5D39}" type="datetimeFigureOut">
              <a:rPr lang="en-US" smtClean="0"/>
              <a:t>4/29/20</a:t>
            </a:fld>
            <a:endParaRPr lang="en-US"/>
          </a:p>
        </p:txBody>
      </p:sp>
      <p:sp>
        <p:nvSpPr>
          <p:cNvPr id="6" name="Footer Placeholder 5">
            <a:extLst>
              <a:ext uri="{FF2B5EF4-FFF2-40B4-BE49-F238E27FC236}">
                <a16:creationId xmlns:a16="http://schemas.microsoft.com/office/drawing/2014/main" id="{5321674A-6573-614C-B0AB-A386F12562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6310-8259-C44D-8854-1A797E483A90}"/>
              </a:ext>
            </a:extLst>
          </p:cNvPr>
          <p:cNvSpPr>
            <a:spLocks noGrp="1"/>
          </p:cNvSpPr>
          <p:nvPr>
            <p:ph type="sldNum" sz="quarter" idx="12"/>
          </p:nvPr>
        </p:nvSpPr>
        <p:spPr/>
        <p:txBody>
          <a:bodyPr/>
          <a:lstStyle/>
          <a:p>
            <a:fld id="{7F90F6E9-0BFA-C04D-867E-D1F53042DF6B}" type="slidenum">
              <a:rPr lang="en-US" smtClean="0"/>
              <a:t>‹#›</a:t>
            </a:fld>
            <a:endParaRPr lang="en-US"/>
          </a:p>
        </p:txBody>
      </p:sp>
    </p:spTree>
    <p:extLst>
      <p:ext uri="{BB962C8B-B14F-4D97-AF65-F5344CB8AC3E}">
        <p14:creationId xmlns:p14="http://schemas.microsoft.com/office/powerpoint/2010/main" val="672358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BED66F-FC32-9447-BA0B-9DFCEC6678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AA273B-5F5E-B942-8C02-9524D1F3D6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7B691-4200-1745-8509-E4CD210E90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305F8A-2B3C-DC48-897B-5F2D044B5D39}" type="datetimeFigureOut">
              <a:rPr lang="en-US" smtClean="0"/>
              <a:t>4/29/20</a:t>
            </a:fld>
            <a:endParaRPr lang="en-US"/>
          </a:p>
        </p:txBody>
      </p:sp>
      <p:sp>
        <p:nvSpPr>
          <p:cNvPr id="5" name="Footer Placeholder 4">
            <a:extLst>
              <a:ext uri="{FF2B5EF4-FFF2-40B4-BE49-F238E27FC236}">
                <a16:creationId xmlns:a16="http://schemas.microsoft.com/office/drawing/2014/main" id="{EE555BB9-0724-7A4B-8F09-6E986F041A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1D3D5E-04F1-B14F-B596-E13275F6A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0F6E9-0BFA-C04D-867E-D1F53042DF6B}" type="slidenum">
              <a:rPr lang="en-US" smtClean="0"/>
              <a:t>‹#›</a:t>
            </a:fld>
            <a:endParaRPr lang="en-US"/>
          </a:p>
        </p:txBody>
      </p:sp>
    </p:spTree>
    <p:extLst>
      <p:ext uri="{BB962C8B-B14F-4D97-AF65-F5344CB8AC3E}">
        <p14:creationId xmlns:p14="http://schemas.microsoft.com/office/powerpoint/2010/main" val="2240428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7.gif"/></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0.gif"/><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3.gif"/><Relationship Id="rId4" Type="http://schemas.openxmlformats.org/officeDocument/2006/relationships/image" Target="../media/image32.g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6.gif"/></Relationships>
</file>

<file path=ppt/slides/_rels/slide2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gif"/><Relationship Id="rId7" Type="http://schemas.openxmlformats.org/officeDocument/2006/relationships/image" Target="../media/image45.gi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image" Target="../media/image42.gif"/></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9"/>
          <p:cNvSpPr/>
          <p:nvPr/>
        </p:nvSpPr>
        <p:spPr>
          <a:xfrm>
            <a:off x="58000" y="1876608"/>
            <a:ext cx="12076000" cy="1846000"/>
          </a:xfrm>
          <a:prstGeom prst="rect">
            <a:avLst/>
          </a:prstGeom>
          <a:noFill/>
          <a:ln>
            <a:noFill/>
          </a:ln>
        </p:spPr>
        <p:txBody>
          <a:bodyPr spcFirstLastPara="1" wrap="square" lIns="90000" tIns="45000" rIns="90000" bIns="45000" anchor="t" anchorCtr="0">
            <a:noAutofit/>
          </a:bodyPr>
          <a:lstStyle/>
          <a:p>
            <a:pPr algn="ctr">
              <a:buClr>
                <a:srgbClr val="000000"/>
              </a:buClr>
              <a:buSzPts val="4100"/>
            </a:pPr>
            <a:r>
              <a:rPr lang="en-US" sz="5467" b="1" dirty="0">
                <a:latin typeface="Arial" panose="020B0604020202020204" pitchFamily="34" charset="0"/>
                <a:cs typeface="Arial" panose="020B0604020202020204" pitchFamily="34" charset="0"/>
              </a:rPr>
              <a:t>Understanding neural networks</a:t>
            </a:r>
          </a:p>
          <a:p>
            <a:pPr algn="ctr">
              <a:buClr>
                <a:srgbClr val="000000"/>
              </a:buClr>
              <a:buSzPts val="4100"/>
            </a:pPr>
            <a:r>
              <a:rPr lang="en-US" sz="5467" b="1" dirty="0">
                <a:latin typeface="Arial" panose="020B0604020202020204" pitchFamily="34" charset="0"/>
                <a:cs typeface="Arial" panose="020B0604020202020204" pitchFamily="34" charset="0"/>
              </a:rPr>
              <a:t>for automatic channel detection</a:t>
            </a:r>
          </a:p>
          <a:p>
            <a:pPr algn="ctr">
              <a:buClr>
                <a:srgbClr val="000000"/>
              </a:buClr>
              <a:buSzPts val="4100"/>
            </a:pPr>
            <a:endParaRPr lang="en-US" sz="40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0B1AD03-D1DD-6A42-A281-720181FE114A}"/>
              </a:ext>
            </a:extLst>
          </p:cNvPr>
          <p:cNvSpPr>
            <a:spLocks noGrp="1"/>
          </p:cNvSpPr>
          <p:nvPr>
            <p:ph type="sldNum" idx="12"/>
          </p:nvPr>
        </p:nvSpPr>
        <p:spPr/>
        <p:txBody>
          <a:bodyPr/>
          <a:lstStyle/>
          <a:p>
            <a:fld id="{00000000-1234-1234-1234-123412341234}" type="slidenum">
              <a:rPr lang="en" sz="1500" smtClean="0">
                <a:latin typeface="Arial" panose="020B0604020202020204" pitchFamily="34" charset="0"/>
                <a:cs typeface="Arial" panose="020B0604020202020204" pitchFamily="34" charset="0"/>
              </a:rPr>
              <a:pPr/>
              <a:t>1</a:t>
            </a:fld>
            <a:endParaRPr lang="en" sz="1500" dirty="0">
              <a:latin typeface="Arial" panose="020B0604020202020204" pitchFamily="34" charset="0"/>
              <a:cs typeface="Arial" panose="020B0604020202020204" pitchFamily="34" charset="0"/>
            </a:endParaRPr>
          </a:p>
        </p:txBody>
      </p:sp>
      <p:pic>
        <p:nvPicPr>
          <p:cNvPr id="4" name="Google Shape;55;p13">
            <a:extLst>
              <a:ext uri="{FF2B5EF4-FFF2-40B4-BE49-F238E27FC236}">
                <a16:creationId xmlns:a16="http://schemas.microsoft.com/office/drawing/2014/main" id="{5208B449-8130-7D4A-86EE-B9EBAA47F7C7}"/>
              </a:ext>
            </a:extLst>
          </p:cNvPr>
          <p:cNvPicPr preferRelativeResize="0"/>
          <p:nvPr/>
        </p:nvPicPr>
        <p:blipFill>
          <a:blip r:embed="rId3">
            <a:alphaModFix/>
          </a:blip>
          <a:stretch>
            <a:fillRect/>
          </a:stretch>
        </p:blipFill>
        <p:spPr>
          <a:xfrm>
            <a:off x="6438861" y="4131831"/>
            <a:ext cx="4857750" cy="2057400"/>
          </a:xfrm>
          <a:prstGeom prst="rect">
            <a:avLst/>
          </a:prstGeom>
          <a:noFill/>
          <a:ln>
            <a:noFill/>
          </a:ln>
        </p:spPr>
      </p:pic>
      <p:pic>
        <p:nvPicPr>
          <p:cNvPr id="1026" name="Picture 2">
            <a:extLst>
              <a:ext uri="{FF2B5EF4-FFF2-40B4-BE49-F238E27FC236}">
                <a16:creationId xmlns:a16="http://schemas.microsoft.com/office/drawing/2014/main" id="{468E5A66-25D5-024B-8FEA-B122440266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2589" y="3578639"/>
            <a:ext cx="3163784" cy="3163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169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5"/>
          <p:cNvSpPr txBox="1">
            <a:spLocks noGrp="1"/>
          </p:cNvSpPr>
          <p:nvPr>
            <p:ph type="title"/>
          </p:nvPr>
        </p:nvSpPr>
        <p:spPr>
          <a:xfrm>
            <a:off x="-8775" y="-95000"/>
            <a:ext cx="113608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Variational inference</a:t>
            </a:r>
            <a:endParaRPr sz="5000" b="1" dirty="0">
              <a:latin typeface="Arial" panose="020B0604020202020204" pitchFamily="34" charset="0"/>
              <a:cs typeface="Arial" panose="020B0604020202020204" pitchFamily="34" charset="0"/>
            </a:endParaRPr>
          </a:p>
        </p:txBody>
      </p:sp>
      <p:pic>
        <p:nvPicPr>
          <p:cNvPr id="286" name="Google Shape;286;p55"/>
          <p:cNvPicPr preferRelativeResize="0"/>
          <p:nvPr/>
        </p:nvPicPr>
        <p:blipFill rotWithShape="1">
          <a:blip r:embed="rId3">
            <a:alphaModFix/>
          </a:blip>
          <a:srcRect t="16819" b="13765"/>
          <a:stretch/>
        </p:blipFill>
        <p:spPr>
          <a:xfrm>
            <a:off x="203201" y="1166533"/>
            <a:ext cx="11785599" cy="614667"/>
          </a:xfrm>
          <a:prstGeom prst="rect">
            <a:avLst/>
          </a:prstGeom>
          <a:noFill/>
          <a:ln>
            <a:noFill/>
          </a:ln>
        </p:spPr>
      </p:pic>
      <p:sp>
        <p:nvSpPr>
          <p:cNvPr id="288" name="Google Shape;288;p55"/>
          <p:cNvSpPr/>
          <p:nvPr/>
        </p:nvSpPr>
        <p:spPr>
          <a:xfrm>
            <a:off x="9639300" y="812800"/>
            <a:ext cx="2413200" cy="1448000"/>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89" name="Google Shape;289;p55"/>
          <p:cNvPicPr preferRelativeResize="0"/>
          <p:nvPr/>
        </p:nvPicPr>
        <p:blipFill>
          <a:blip r:embed="rId4">
            <a:alphaModFix/>
          </a:blip>
          <a:stretch>
            <a:fillRect/>
          </a:stretch>
        </p:blipFill>
        <p:spPr>
          <a:xfrm>
            <a:off x="1011867" y="2996051"/>
            <a:ext cx="1587500" cy="865900"/>
          </a:xfrm>
          <a:prstGeom prst="rect">
            <a:avLst/>
          </a:prstGeom>
          <a:noFill/>
          <a:ln>
            <a:noFill/>
          </a:ln>
        </p:spPr>
      </p:pic>
      <p:pic>
        <p:nvPicPr>
          <p:cNvPr id="290" name="Google Shape;290;p55"/>
          <p:cNvPicPr preferRelativeResize="0"/>
          <p:nvPr/>
        </p:nvPicPr>
        <p:blipFill>
          <a:blip r:embed="rId5">
            <a:alphaModFix/>
          </a:blip>
          <a:stretch>
            <a:fillRect/>
          </a:stretch>
        </p:blipFill>
        <p:spPr>
          <a:xfrm>
            <a:off x="2880416" y="4418634"/>
            <a:ext cx="6431167" cy="1272833"/>
          </a:xfrm>
          <a:prstGeom prst="rect">
            <a:avLst/>
          </a:prstGeom>
          <a:noFill/>
          <a:ln>
            <a:noFill/>
          </a:ln>
        </p:spPr>
      </p:pic>
      <p:sp>
        <p:nvSpPr>
          <p:cNvPr id="292" name="Google Shape;292;p55"/>
          <p:cNvSpPr/>
          <p:nvPr/>
        </p:nvSpPr>
        <p:spPr>
          <a:xfrm>
            <a:off x="7658100" y="6237100"/>
            <a:ext cx="4038800" cy="694400"/>
          </a:xfrm>
          <a:prstGeom prst="rect">
            <a:avLst/>
          </a:prstGeom>
          <a:noFill/>
          <a:ln>
            <a:noFill/>
          </a:ln>
        </p:spPr>
        <p:txBody>
          <a:bodyPr spcFirstLastPara="1" wrap="square" lIns="120000" tIns="60000" rIns="120000" bIns="60000" anchor="t" anchorCtr="0">
            <a:noAutofit/>
          </a:bodyPr>
          <a:lstStyle/>
          <a:p>
            <a:pPr algn="r"/>
            <a:r>
              <a:rPr lang="en" sz="2667" b="1" dirty="0">
                <a:latin typeface="Arial" panose="020B0604020202020204" pitchFamily="34" charset="0"/>
                <a:cs typeface="Arial" panose="020B0604020202020204" pitchFamily="34" charset="0"/>
              </a:rPr>
              <a:t>Gal et al. 2016</a:t>
            </a:r>
            <a:endParaRPr sz="2667" b="1" dirty="0">
              <a:solidFill>
                <a:srgbClr val="000000"/>
              </a:solidFill>
              <a:latin typeface="Arial" panose="020B0604020202020204" pitchFamily="34" charset="0"/>
              <a:cs typeface="Arial" panose="020B0604020202020204" pitchFamily="34" charset="0"/>
            </a:endParaRPr>
          </a:p>
        </p:txBody>
      </p:sp>
      <p:sp>
        <p:nvSpPr>
          <p:cNvPr id="293" name="Google Shape;293;p55"/>
          <p:cNvSpPr/>
          <p:nvPr/>
        </p:nvSpPr>
        <p:spPr>
          <a:xfrm>
            <a:off x="1368233" y="1857733"/>
            <a:ext cx="874800" cy="1180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Slide Number Placeholder 1">
            <a:extLst>
              <a:ext uri="{FF2B5EF4-FFF2-40B4-BE49-F238E27FC236}">
                <a16:creationId xmlns:a16="http://schemas.microsoft.com/office/drawing/2014/main" id="{A5688CAF-D8E3-8A4A-AD59-5C1B2F0FA2B3}"/>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10</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4773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0;p23">
            <a:extLst>
              <a:ext uri="{FF2B5EF4-FFF2-40B4-BE49-F238E27FC236}">
                <a16:creationId xmlns:a16="http://schemas.microsoft.com/office/drawing/2014/main" id="{9CCF8C85-99C6-B949-959B-7F67B48FDAC9}"/>
              </a:ext>
            </a:extLst>
          </p:cNvPr>
          <p:cNvPicPr preferRelativeResize="0"/>
          <p:nvPr/>
        </p:nvPicPr>
        <p:blipFill>
          <a:blip r:embed="rId3">
            <a:alphaModFix/>
          </a:blip>
          <a:stretch>
            <a:fillRect/>
          </a:stretch>
        </p:blipFill>
        <p:spPr>
          <a:xfrm>
            <a:off x="2706489" y="668600"/>
            <a:ext cx="6779021" cy="3382825"/>
          </a:xfrm>
          <a:prstGeom prst="rect">
            <a:avLst/>
          </a:prstGeom>
          <a:noFill/>
          <a:ln>
            <a:noFill/>
          </a:ln>
        </p:spPr>
      </p:pic>
      <p:sp>
        <p:nvSpPr>
          <p:cNvPr id="5" name="Google Shape;285;p55">
            <a:extLst>
              <a:ext uri="{FF2B5EF4-FFF2-40B4-BE49-F238E27FC236}">
                <a16:creationId xmlns:a16="http://schemas.microsoft.com/office/drawing/2014/main" id="{CBD3285C-555A-604F-AB05-1275DF727C3C}"/>
              </a:ext>
            </a:extLst>
          </p:cNvPr>
          <p:cNvSpPr txBox="1">
            <a:spLocks noGrp="1"/>
          </p:cNvSpPr>
          <p:nvPr>
            <p:ph type="title"/>
          </p:nvPr>
        </p:nvSpPr>
        <p:spPr>
          <a:xfrm>
            <a:off x="-8775" y="-95000"/>
            <a:ext cx="113608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Variational inference</a:t>
            </a:r>
            <a:endParaRPr sz="5000" b="1" dirty="0">
              <a:latin typeface="Arial" panose="020B0604020202020204" pitchFamily="34" charset="0"/>
              <a:cs typeface="Arial" panose="020B0604020202020204" pitchFamily="34" charset="0"/>
            </a:endParaRPr>
          </a:p>
        </p:txBody>
      </p:sp>
      <p:pic>
        <p:nvPicPr>
          <p:cNvPr id="9" name="Picture 8" descr="A picture containing table&#10;&#10;Description automatically generated">
            <a:extLst>
              <a:ext uri="{FF2B5EF4-FFF2-40B4-BE49-F238E27FC236}">
                <a16:creationId xmlns:a16="http://schemas.microsoft.com/office/drawing/2014/main" id="{A1E6D8B4-CABD-5248-800C-5EE72C87B1E1}"/>
              </a:ext>
            </a:extLst>
          </p:cNvPr>
          <p:cNvPicPr>
            <a:picLocks noChangeAspect="1"/>
          </p:cNvPicPr>
          <p:nvPr/>
        </p:nvPicPr>
        <p:blipFill>
          <a:blip r:embed="rId4"/>
          <a:stretch>
            <a:fillRect/>
          </a:stretch>
        </p:blipFill>
        <p:spPr>
          <a:xfrm>
            <a:off x="1809986" y="4368524"/>
            <a:ext cx="8572026" cy="1757363"/>
          </a:xfrm>
          <a:prstGeom prst="rect">
            <a:avLst/>
          </a:prstGeom>
        </p:spPr>
      </p:pic>
      <p:sp>
        <p:nvSpPr>
          <p:cNvPr id="10" name="Google Shape;292;p55">
            <a:extLst>
              <a:ext uri="{FF2B5EF4-FFF2-40B4-BE49-F238E27FC236}">
                <a16:creationId xmlns:a16="http://schemas.microsoft.com/office/drawing/2014/main" id="{711AC9FB-FECD-EC40-813D-3FD087839737}"/>
              </a:ext>
            </a:extLst>
          </p:cNvPr>
          <p:cNvSpPr/>
          <p:nvPr/>
        </p:nvSpPr>
        <p:spPr>
          <a:xfrm>
            <a:off x="7466110" y="322703"/>
            <a:ext cx="4038800" cy="694400"/>
          </a:xfrm>
          <a:prstGeom prst="rect">
            <a:avLst/>
          </a:prstGeom>
          <a:noFill/>
          <a:ln>
            <a:noFill/>
          </a:ln>
        </p:spPr>
        <p:txBody>
          <a:bodyPr spcFirstLastPara="1" wrap="square" lIns="120000" tIns="60000" rIns="120000" bIns="60000" anchor="t" anchorCtr="0">
            <a:noAutofit/>
          </a:bodyPr>
          <a:lstStyle/>
          <a:p>
            <a:pPr algn="r"/>
            <a:r>
              <a:rPr lang="en" sz="2667" b="1" dirty="0">
                <a:latin typeface="Arial" panose="020B0604020202020204" pitchFamily="34" charset="0"/>
                <a:cs typeface="Arial" panose="020B0604020202020204" pitchFamily="34" charset="0"/>
              </a:rPr>
              <a:t>Bishop 2016</a:t>
            </a:r>
          </a:p>
          <a:p>
            <a:pPr algn="r"/>
            <a:r>
              <a:rPr lang="en" sz="2667" b="1" dirty="0">
                <a:solidFill>
                  <a:srgbClr val="000000"/>
                </a:solidFill>
                <a:latin typeface="Arial" panose="020B0604020202020204" pitchFamily="34" charset="0"/>
                <a:cs typeface="Arial" panose="020B0604020202020204" pitchFamily="34" charset="0"/>
              </a:rPr>
              <a:t>Gal et al. 2016</a:t>
            </a:r>
            <a:endParaRPr sz="2667" b="1" dirty="0">
              <a:solidFill>
                <a:srgbClr val="000000"/>
              </a:solidFill>
              <a:latin typeface="Arial" panose="020B0604020202020204" pitchFamily="34" charset="0"/>
              <a:cs typeface="Arial" panose="020B0604020202020204" pitchFamily="34" charset="0"/>
            </a:endParaRPr>
          </a:p>
        </p:txBody>
      </p:sp>
      <p:sp>
        <p:nvSpPr>
          <p:cNvPr id="12" name="Slide Number Placeholder 1">
            <a:extLst>
              <a:ext uri="{FF2B5EF4-FFF2-40B4-BE49-F238E27FC236}">
                <a16:creationId xmlns:a16="http://schemas.microsoft.com/office/drawing/2014/main" id="{EAE1E58F-F57D-C445-AB78-31CD61D2A746}"/>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11</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4653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5;p55">
            <a:extLst>
              <a:ext uri="{FF2B5EF4-FFF2-40B4-BE49-F238E27FC236}">
                <a16:creationId xmlns:a16="http://schemas.microsoft.com/office/drawing/2014/main" id="{C659A1CF-0EFF-D94C-B5DA-52026502F832}"/>
              </a:ext>
            </a:extLst>
          </p:cNvPr>
          <p:cNvSpPr txBox="1">
            <a:spLocks noGrp="1"/>
          </p:cNvSpPr>
          <p:nvPr>
            <p:ph type="title"/>
          </p:nvPr>
        </p:nvSpPr>
        <p:spPr>
          <a:xfrm>
            <a:off x="-8775" y="-95000"/>
            <a:ext cx="113608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Bayes by backprop</a:t>
            </a:r>
            <a:endParaRPr sz="5000" b="1" dirty="0">
              <a:latin typeface="Arial" panose="020B0604020202020204" pitchFamily="34" charset="0"/>
              <a:cs typeface="Arial" panose="020B0604020202020204" pitchFamily="34" charset="0"/>
            </a:endParaRPr>
          </a:p>
        </p:txBody>
      </p:sp>
      <p:pic>
        <p:nvPicPr>
          <p:cNvPr id="6" name="Picture 5" descr="A close up of text on a white background&#10;&#10;Description automatically generated">
            <a:extLst>
              <a:ext uri="{FF2B5EF4-FFF2-40B4-BE49-F238E27FC236}">
                <a16:creationId xmlns:a16="http://schemas.microsoft.com/office/drawing/2014/main" id="{1570AF94-97FF-0B44-AB25-F34C76B08164}"/>
              </a:ext>
            </a:extLst>
          </p:cNvPr>
          <p:cNvPicPr>
            <a:picLocks noChangeAspect="1"/>
          </p:cNvPicPr>
          <p:nvPr/>
        </p:nvPicPr>
        <p:blipFill>
          <a:blip r:embed="rId2"/>
          <a:stretch>
            <a:fillRect/>
          </a:stretch>
        </p:blipFill>
        <p:spPr>
          <a:xfrm>
            <a:off x="3392479" y="806181"/>
            <a:ext cx="5407041" cy="5245637"/>
          </a:xfrm>
          <a:prstGeom prst="rect">
            <a:avLst/>
          </a:prstGeom>
        </p:spPr>
      </p:pic>
      <p:sp>
        <p:nvSpPr>
          <p:cNvPr id="7" name="Google Shape;196;p45">
            <a:extLst>
              <a:ext uri="{FF2B5EF4-FFF2-40B4-BE49-F238E27FC236}">
                <a16:creationId xmlns:a16="http://schemas.microsoft.com/office/drawing/2014/main" id="{F7F3D945-D224-2941-ACA7-E8DA7A30B84A}"/>
              </a:ext>
            </a:extLst>
          </p:cNvPr>
          <p:cNvSpPr txBox="1"/>
          <p:nvPr/>
        </p:nvSpPr>
        <p:spPr>
          <a:xfrm>
            <a:off x="-8775" y="6051818"/>
            <a:ext cx="12192000" cy="1898382"/>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Double the number of parameters.</a:t>
            </a:r>
            <a:endParaRPr sz="2000" dirty="0">
              <a:latin typeface="Arial" panose="020B0604020202020204" pitchFamily="34" charset="0"/>
              <a:cs typeface="Arial" panose="020B0604020202020204" pitchFamily="34" charset="0"/>
            </a:endParaRPr>
          </a:p>
          <a:p>
            <a:endParaRPr sz="2000" dirty="0">
              <a:latin typeface="Arial" panose="020B0604020202020204" pitchFamily="34" charset="0"/>
              <a:cs typeface="Arial" panose="020B0604020202020204" pitchFamily="34" charset="0"/>
            </a:endParaRPr>
          </a:p>
        </p:txBody>
      </p:sp>
      <p:sp>
        <p:nvSpPr>
          <p:cNvPr id="8" name="Google Shape;292;p55">
            <a:extLst>
              <a:ext uri="{FF2B5EF4-FFF2-40B4-BE49-F238E27FC236}">
                <a16:creationId xmlns:a16="http://schemas.microsoft.com/office/drawing/2014/main" id="{0E9C37E7-5156-D846-889E-42298C19E717}"/>
              </a:ext>
            </a:extLst>
          </p:cNvPr>
          <p:cNvSpPr/>
          <p:nvPr/>
        </p:nvSpPr>
        <p:spPr>
          <a:xfrm>
            <a:off x="8144984" y="668600"/>
            <a:ext cx="4038800" cy="694400"/>
          </a:xfrm>
          <a:prstGeom prst="rect">
            <a:avLst/>
          </a:prstGeom>
          <a:noFill/>
          <a:ln>
            <a:noFill/>
          </a:ln>
        </p:spPr>
        <p:txBody>
          <a:bodyPr spcFirstLastPara="1" wrap="square" lIns="120000" tIns="60000" rIns="120000" bIns="60000" anchor="t" anchorCtr="0">
            <a:noAutofit/>
          </a:bodyPr>
          <a:lstStyle/>
          <a:p>
            <a:pPr algn="r"/>
            <a:r>
              <a:rPr lang="en" sz="2667" b="1" dirty="0">
                <a:latin typeface="Arial" panose="020B0604020202020204" pitchFamily="34" charset="0"/>
                <a:cs typeface="Arial" panose="020B0604020202020204" pitchFamily="34" charset="0"/>
              </a:rPr>
              <a:t>Blundell et al. 2015</a:t>
            </a:r>
            <a:endParaRPr sz="2667" b="1" dirty="0">
              <a:solidFill>
                <a:srgbClr val="000000"/>
              </a:solidFill>
              <a:latin typeface="Arial" panose="020B0604020202020204" pitchFamily="34" charset="0"/>
              <a:cs typeface="Arial" panose="020B0604020202020204" pitchFamily="34" charset="0"/>
            </a:endParaRPr>
          </a:p>
        </p:txBody>
      </p:sp>
      <p:sp>
        <p:nvSpPr>
          <p:cNvPr id="9" name="Slide Number Placeholder 1">
            <a:extLst>
              <a:ext uri="{FF2B5EF4-FFF2-40B4-BE49-F238E27FC236}">
                <a16:creationId xmlns:a16="http://schemas.microsoft.com/office/drawing/2014/main" id="{70D72A44-AD52-C749-92C7-BD9F4027B2CB}"/>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12</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515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91;p55">
            <a:extLst>
              <a:ext uri="{FF2B5EF4-FFF2-40B4-BE49-F238E27FC236}">
                <a16:creationId xmlns:a16="http://schemas.microsoft.com/office/drawing/2014/main" id="{CF452ECD-E581-0C4F-8499-5239D8835201}"/>
              </a:ext>
            </a:extLst>
          </p:cNvPr>
          <p:cNvPicPr preferRelativeResize="0"/>
          <p:nvPr/>
        </p:nvPicPr>
        <p:blipFill>
          <a:blip r:embed="rId2">
            <a:alphaModFix/>
          </a:blip>
          <a:stretch>
            <a:fillRect/>
          </a:stretch>
        </p:blipFill>
        <p:spPr>
          <a:xfrm>
            <a:off x="2560516" y="1050400"/>
            <a:ext cx="7070967" cy="1382867"/>
          </a:xfrm>
          <a:prstGeom prst="rect">
            <a:avLst/>
          </a:prstGeom>
          <a:noFill/>
          <a:ln>
            <a:noFill/>
          </a:ln>
        </p:spPr>
      </p:pic>
      <p:sp>
        <p:nvSpPr>
          <p:cNvPr id="5" name="Google Shape;285;p55">
            <a:extLst>
              <a:ext uri="{FF2B5EF4-FFF2-40B4-BE49-F238E27FC236}">
                <a16:creationId xmlns:a16="http://schemas.microsoft.com/office/drawing/2014/main" id="{C787EBE6-B58F-0641-97B5-E766BC4ED501}"/>
              </a:ext>
            </a:extLst>
          </p:cNvPr>
          <p:cNvSpPr txBox="1">
            <a:spLocks noGrp="1"/>
          </p:cNvSpPr>
          <p:nvPr>
            <p:ph type="title"/>
          </p:nvPr>
        </p:nvSpPr>
        <p:spPr>
          <a:xfrm>
            <a:off x="-8775" y="-95000"/>
            <a:ext cx="113608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Dropout layer</a:t>
            </a:r>
            <a:endParaRPr sz="5000" b="1" dirty="0">
              <a:latin typeface="Arial" panose="020B0604020202020204" pitchFamily="34" charset="0"/>
              <a:cs typeface="Arial" panose="020B0604020202020204" pitchFamily="34" charset="0"/>
            </a:endParaRPr>
          </a:p>
        </p:txBody>
      </p:sp>
      <p:sp>
        <p:nvSpPr>
          <p:cNvPr id="6" name="Google Shape;292;p55">
            <a:extLst>
              <a:ext uri="{FF2B5EF4-FFF2-40B4-BE49-F238E27FC236}">
                <a16:creationId xmlns:a16="http://schemas.microsoft.com/office/drawing/2014/main" id="{2B623C0B-60BC-B34E-A9C5-E6AA5799104A}"/>
              </a:ext>
            </a:extLst>
          </p:cNvPr>
          <p:cNvSpPr/>
          <p:nvPr/>
        </p:nvSpPr>
        <p:spPr>
          <a:xfrm>
            <a:off x="7623611" y="286800"/>
            <a:ext cx="4038800" cy="694400"/>
          </a:xfrm>
          <a:prstGeom prst="rect">
            <a:avLst/>
          </a:prstGeom>
          <a:noFill/>
          <a:ln>
            <a:noFill/>
          </a:ln>
        </p:spPr>
        <p:txBody>
          <a:bodyPr spcFirstLastPara="1" wrap="square" lIns="120000" tIns="60000" rIns="120000" bIns="60000" anchor="t" anchorCtr="0">
            <a:noAutofit/>
          </a:bodyPr>
          <a:lstStyle/>
          <a:p>
            <a:pPr algn="r"/>
            <a:r>
              <a:rPr lang="en" sz="2667" b="1" dirty="0">
                <a:latin typeface="Arial" panose="020B0604020202020204" pitchFamily="34" charset="0"/>
                <a:cs typeface="Arial" panose="020B0604020202020204" pitchFamily="34" charset="0"/>
              </a:rPr>
              <a:t>Gal et al. 2016</a:t>
            </a:r>
            <a:endParaRPr sz="2667" b="1" dirty="0">
              <a:solidFill>
                <a:srgbClr val="000000"/>
              </a:solidFill>
              <a:latin typeface="Arial" panose="020B0604020202020204" pitchFamily="34" charset="0"/>
              <a:cs typeface="Arial" panose="020B0604020202020204" pitchFamily="34" charset="0"/>
            </a:endParaRPr>
          </a:p>
        </p:txBody>
      </p:sp>
      <p:sp>
        <p:nvSpPr>
          <p:cNvPr id="7" name="Slide Number Placeholder 1">
            <a:extLst>
              <a:ext uri="{FF2B5EF4-FFF2-40B4-BE49-F238E27FC236}">
                <a16:creationId xmlns:a16="http://schemas.microsoft.com/office/drawing/2014/main" id="{EF7B5729-5E52-8C41-93FC-FE2C28C754CA}"/>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13</a:t>
            </a:fld>
            <a:endParaRPr lang="en" sz="1500" dirty="0">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D05AA097-94FB-B54B-BCEC-A75A2F9DE7C0}"/>
              </a:ext>
            </a:extLst>
          </p:cNvPr>
          <p:cNvPicPr>
            <a:picLocks noChangeAspect="1"/>
          </p:cNvPicPr>
          <p:nvPr/>
        </p:nvPicPr>
        <p:blipFill>
          <a:blip r:embed="rId3"/>
          <a:stretch>
            <a:fillRect/>
          </a:stretch>
        </p:blipFill>
        <p:spPr>
          <a:xfrm>
            <a:off x="2500693" y="2299884"/>
            <a:ext cx="7190611" cy="4558116"/>
          </a:xfrm>
          <a:prstGeom prst="rect">
            <a:avLst/>
          </a:prstGeom>
        </p:spPr>
      </p:pic>
    </p:spTree>
    <p:extLst>
      <p:ext uri="{BB962C8B-B14F-4D97-AF65-F5344CB8AC3E}">
        <p14:creationId xmlns:p14="http://schemas.microsoft.com/office/powerpoint/2010/main" val="54223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8;p56">
            <a:extLst>
              <a:ext uri="{FF2B5EF4-FFF2-40B4-BE49-F238E27FC236}">
                <a16:creationId xmlns:a16="http://schemas.microsoft.com/office/drawing/2014/main" id="{214A93F7-6CC8-7542-8050-9D778F8CBD66}"/>
              </a:ext>
            </a:extLst>
          </p:cNvPr>
          <p:cNvSpPr txBox="1"/>
          <p:nvPr/>
        </p:nvSpPr>
        <p:spPr>
          <a:xfrm>
            <a:off x="-21025" y="-97233"/>
            <a:ext cx="11782800" cy="917600"/>
          </a:xfrm>
          <a:prstGeom prst="rect">
            <a:avLst/>
          </a:prstGeom>
          <a:noFill/>
          <a:ln>
            <a:noFill/>
          </a:ln>
        </p:spPr>
        <p:txBody>
          <a:bodyPr spcFirstLastPara="1" wrap="square" lIns="121900" tIns="121900" rIns="121900" bIns="121900" anchor="ctr" anchorCtr="0">
            <a:noAutofit/>
          </a:bodyPr>
          <a:lstStyle/>
          <a:p>
            <a:r>
              <a:rPr lang="en" sz="5000" b="1" dirty="0">
                <a:solidFill>
                  <a:srgbClr val="000000"/>
                </a:solidFill>
                <a:latin typeface="Arial" panose="020B0604020202020204" pitchFamily="34" charset="0"/>
                <a:cs typeface="Arial" panose="020B0604020202020204" pitchFamily="34" charset="0"/>
              </a:rPr>
              <a:t>Monte Carlo sampling</a:t>
            </a:r>
            <a:endParaRPr sz="5000" b="1" dirty="0">
              <a:latin typeface="Arial" panose="020B0604020202020204" pitchFamily="34" charset="0"/>
              <a:cs typeface="Arial" panose="020B0604020202020204" pitchFamily="34" charset="0"/>
            </a:endParaRPr>
          </a:p>
        </p:txBody>
      </p:sp>
      <p:pic>
        <p:nvPicPr>
          <p:cNvPr id="6" name="Picture 5" descr="A picture containing drawing&#10;&#10;Description automatically generated">
            <a:extLst>
              <a:ext uri="{FF2B5EF4-FFF2-40B4-BE49-F238E27FC236}">
                <a16:creationId xmlns:a16="http://schemas.microsoft.com/office/drawing/2014/main" id="{EB770826-0D6B-CC44-B3A5-29BE4785627A}"/>
              </a:ext>
            </a:extLst>
          </p:cNvPr>
          <p:cNvPicPr>
            <a:picLocks noChangeAspect="1"/>
          </p:cNvPicPr>
          <p:nvPr/>
        </p:nvPicPr>
        <p:blipFill>
          <a:blip r:embed="rId2"/>
          <a:stretch>
            <a:fillRect/>
          </a:stretch>
        </p:blipFill>
        <p:spPr>
          <a:xfrm>
            <a:off x="34907" y="1325500"/>
            <a:ext cx="12122185" cy="1331603"/>
          </a:xfrm>
          <a:prstGeom prst="rect">
            <a:avLst/>
          </a:prstGeom>
        </p:spPr>
      </p:pic>
      <p:sp>
        <p:nvSpPr>
          <p:cNvPr id="8" name="Slide Number Placeholder 1">
            <a:extLst>
              <a:ext uri="{FF2B5EF4-FFF2-40B4-BE49-F238E27FC236}">
                <a16:creationId xmlns:a16="http://schemas.microsoft.com/office/drawing/2014/main" id="{C0017B6F-02DB-8A43-86FA-BAFB6F69F396}"/>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14</a:t>
            </a:fld>
            <a:endParaRPr lang="en" sz="15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B19B31EA-5E8D-964B-96B8-E13AD64B3E72}"/>
              </a:ext>
            </a:extLst>
          </p:cNvPr>
          <p:cNvPicPr>
            <a:picLocks noChangeAspect="1"/>
          </p:cNvPicPr>
          <p:nvPr/>
        </p:nvPicPr>
        <p:blipFill>
          <a:blip r:embed="rId3"/>
          <a:stretch>
            <a:fillRect/>
          </a:stretch>
        </p:blipFill>
        <p:spPr>
          <a:xfrm>
            <a:off x="0" y="4044145"/>
            <a:ext cx="12199631" cy="1488355"/>
          </a:xfrm>
          <a:prstGeom prst="rect">
            <a:avLst/>
          </a:prstGeom>
        </p:spPr>
      </p:pic>
    </p:spTree>
    <p:extLst>
      <p:ext uri="{BB962C8B-B14F-4D97-AF65-F5344CB8AC3E}">
        <p14:creationId xmlns:p14="http://schemas.microsoft.com/office/powerpoint/2010/main" val="1784012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6"/>
          <p:cNvSpPr txBox="1"/>
          <p:nvPr/>
        </p:nvSpPr>
        <p:spPr>
          <a:xfrm>
            <a:off x="-21025" y="-97233"/>
            <a:ext cx="11782800" cy="917600"/>
          </a:xfrm>
          <a:prstGeom prst="rect">
            <a:avLst/>
          </a:prstGeom>
          <a:noFill/>
          <a:ln>
            <a:noFill/>
          </a:ln>
        </p:spPr>
        <p:txBody>
          <a:bodyPr spcFirstLastPara="1" wrap="square" lIns="121900" tIns="121900" rIns="121900" bIns="121900" anchor="ctr" anchorCtr="0">
            <a:noAutofit/>
          </a:bodyPr>
          <a:lstStyle/>
          <a:p>
            <a:r>
              <a:rPr lang="en" sz="5000" b="1" dirty="0">
                <a:solidFill>
                  <a:srgbClr val="000000"/>
                </a:solidFill>
                <a:latin typeface="Arial" panose="020B0604020202020204" pitchFamily="34" charset="0"/>
                <a:cs typeface="Arial" panose="020B0604020202020204" pitchFamily="34" charset="0"/>
              </a:rPr>
              <a:t>Dropout layer</a:t>
            </a:r>
            <a:endParaRPr sz="5000" b="1" dirty="0">
              <a:latin typeface="Arial" panose="020B0604020202020204" pitchFamily="34" charset="0"/>
              <a:cs typeface="Arial" panose="020B0604020202020204" pitchFamily="34" charset="0"/>
            </a:endParaRPr>
          </a:p>
        </p:txBody>
      </p:sp>
      <p:sp>
        <p:nvSpPr>
          <p:cNvPr id="299" name="Google Shape;299;p56"/>
          <p:cNvSpPr/>
          <p:nvPr/>
        </p:nvSpPr>
        <p:spPr>
          <a:xfrm>
            <a:off x="-201877" y="5216867"/>
            <a:ext cx="12492837" cy="1390000"/>
          </a:xfrm>
          <a:prstGeom prst="rect">
            <a:avLst/>
          </a:prstGeom>
          <a:noFill/>
          <a:ln>
            <a:noFill/>
          </a:ln>
        </p:spPr>
        <p:txBody>
          <a:bodyPr spcFirstLastPara="1" wrap="square" lIns="90000" tIns="45000" rIns="90000" bIns="45000" anchor="t" anchorCtr="0">
            <a:noAutofit/>
          </a:bodyPr>
          <a:lstStyle/>
          <a:p>
            <a:pPr marL="520696" indent="-342900">
              <a:buClr>
                <a:srgbClr val="000000"/>
              </a:buClr>
              <a:buSzPts val="1500"/>
              <a:buFont typeface="Arial" panose="020B0604020202020204" pitchFamily="34" charset="0"/>
              <a:buChar char="•"/>
            </a:pPr>
            <a:r>
              <a:rPr lang="en" sz="2200" dirty="0">
                <a:solidFill>
                  <a:srgbClr val="000000"/>
                </a:solidFill>
                <a:latin typeface="Arial" panose="020B0604020202020204" pitchFamily="34" charset="0"/>
                <a:cs typeface="Arial" panose="020B0604020202020204" pitchFamily="34" charset="0"/>
              </a:rPr>
              <a:t>Dropout randomly removes units within a network. It samples from a number of thinned networks with reduced width.</a:t>
            </a:r>
            <a:endParaRPr sz="2200" dirty="0">
              <a:solidFill>
                <a:srgbClr val="000000"/>
              </a:solidFill>
              <a:latin typeface="Arial" panose="020B0604020202020204" pitchFamily="34" charset="0"/>
              <a:cs typeface="Arial" panose="020B0604020202020204" pitchFamily="34" charset="0"/>
            </a:endParaRPr>
          </a:p>
          <a:p>
            <a:pPr marL="520696" indent="-342900">
              <a:buSzPts val="1500"/>
              <a:buFont typeface="Arial" panose="020B0604020202020204" pitchFamily="34" charset="0"/>
              <a:buChar char="•"/>
            </a:pPr>
            <a:r>
              <a:rPr lang="en" sz="2200" dirty="0">
                <a:solidFill>
                  <a:srgbClr val="000000"/>
                </a:solidFill>
                <a:latin typeface="Arial" panose="020B0604020202020204" pitchFamily="34" charset="0"/>
                <a:cs typeface="Arial" panose="020B0604020202020204" pitchFamily="34" charset="0"/>
              </a:rPr>
              <a:t>Dropout can be used at test time to impose a Bernoulli distribution over the</a:t>
            </a:r>
            <a:r>
              <a:rPr lang="en" sz="2200" dirty="0">
                <a:latin typeface="Arial" panose="020B0604020202020204" pitchFamily="34" charset="0"/>
                <a:cs typeface="Arial" panose="020B0604020202020204" pitchFamily="34" charset="0"/>
              </a:rPr>
              <a:t> </a:t>
            </a:r>
            <a:r>
              <a:rPr lang="en" sz="2200" dirty="0">
                <a:solidFill>
                  <a:srgbClr val="000000"/>
                </a:solidFill>
                <a:latin typeface="Arial" panose="020B0604020202020204" pitchFamily="34" charset="0"/>
                <a:cs typeface="Arial" panose="020B0604020202020204" pitchFamily="34" charset="0"/>
              </a:rPr>
              <a:t>filter weights. It can be considered as Monte Carlo samples obtained from the posterior distribution over models. </a:t>
            </a:r>
            <a:endParaRPr sz="2200" dirty="0">
              <a:solidFill>
                <a:srgbClr val="000000"/>
              </a:solidFill>
              <a:latin typeface="Arial" panose="020B0604020202020204" pitchFamily="34" charset="0"/>
              <a:cs typeface="Arial" panose="020B0604020202020204" pitchFamily="34" charset="0"/>
            </a:endParaRPr>
          </a:p>
        </p:txBody>
      </p:sp>
      <p:sp>
        <p:nvSpPr>
          <p:cNvPr id="300" name="Google Shape;300;p56"/>
          <p:cNvSpPr/>
          <p:nvPr/>
        </p:nvSpPr>
        <p:spPr>
          <a:xfrm>
            <a:off x="2755892" y="4795042"/>
            <a:ext cx="7548400" cy="388800"/>
          </a:xfrm>
          <a:prstGeom prst="rect">
            <a:avLst/>
          </a:prstGeom>
          <a:noFill/>
          <a:ln>
            <a:noFill/>
          </a:ln>
        </p:spPr>
        <p:txBody>
          <a:bodyPr spcFirstLastPara="1" wrap="square" lIns="90000" tIns="45000" rIns="90000" bIns="45000" anchor="t" anchorCtr="0">
            <a:noAutofit/>
          </a:bodyPr>
          <a:lstStyle/>
          <a:p>
            <a:pPr algn="r"/>
            <a:r>
              <a:rPr lang="en" sz="2400" b="1" dirty="0">
                <a:solidFill>
                  <a:srgbClr val="000000"/>
                </a:solidFill>
                <a:latin typeface="Arial" panose="020B0604020202020204" pitchFamily="34" charset="0"/>
                <a:cs typeface="Arial" panose="020B0604020202020204" pitchFamily="34" charset="0"/>
              </a:rPr>
              <a:t>Geoffrey</a:t>
            </a:r>
            <a:r>
              <a:rPr lang="en" sz="2400" b="1" dirty="0">
                <a:latin typeface="Arial" panose="020B0604020202020204" pitchFamily="34" charset="0"/>
                <a:cs typeface="Arial" panose="020B0604020202020204" pitchFamily="34" charset="0"/>
              </a:rPr>
              <a:t> et al.</a:t>
            </a:r>
            <a:r>
              <a:rPr lang="en" sz="2400" b="1" dirty="0">
                <a:solidFill>
                  <a:srgbClr val="000000"/>
                </a:solidFill>
                <a:latin typeface="Arial" panose="020B0604020202020204" pitchFamily="34" charset="0"/>
                <a:cs typeface="Arial" panose="020B0604020202020204" pitchFamily="34" charset="0"/>
              </a:rPr>
              <a:t> 2014 </a:t>
            </a:r>
            <a:endParaRPr sz="2400" b="1" dirty="0">
              <a:solidFill>
                <a:srgbClr val="000000"/>
              </a:solidFill>
              <a:latin typeface="Arial" panose="020B0604020202020204" pitchFamily="34" charset="0"/>
              <a:cs typeface="Arial" panose="020B0604020202020204" pitchFamily="34" charset="0"/>
            </a:endParaRPr>
          </a:p>
        </p:txBody>
      </p:sp>
      <p:sp>
        <p:nvSpPr>
          <p:cNvPr id="301" name="Google Shape;301;p56"/>
          <p:cNvSpPr/>
          <p:nvPr/>
        </p:nvSpPr>
        <p:spPr>
          <a:xfrm>
            <a:off x="1742755" y="1702117"/>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02" name="Google Shape;302;p56"/>
          <p:cNvSpPr/>
          <p:nvPr/>
        </p:nvSpPr>
        <p:spPr>
          <a:xfrm>
            <a:off x="3455079" y="867579"/>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03" name="Google Shape;303;p56"/>
          <p:cNvSpPr/>
          <p:nvPr/>
        </p:nvSpPr>
        <p:spPr>
          <a:xfrm>
            <a:off x="3455079" y="1702117"/>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04" name="Google Shape;304;p56"/>
          <p:cNvSpPr/>
          <p:nvPr/>
        </p:nvSpPr>
        <p:spPr>
          <a:xfrm>
            <a:off x="2598917" y="1702104"/>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05" name="Google Shape;305;p56"/>
          <p:cNvSpPr/>
          <p:nvPr/>
        </p:nvSpPr>
        <p:spPr>
          <a:xfrm>
            <a:off x="4236179" y="1702117"/>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06" name="Google Shape;306;p56"/>
          <p:cNvSpPr/>
          <p:nvPr/>
        </p:nvSpPr>
        <p:spPr>
          <a:xfrm>
            <a:off x="5092341" y="1702104"/>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07" name="Google Shape;307;p56"/>
          <p:cNvSpPr/>
          <p:nvPr/>
        </p:nvSpPr>
        <p:spPr>
          <a:xfrm>
            <a:off x="1742755" y="26775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08" name="Google Shape;308;p56"/>
          <p:cNvSpPr/>
          <p:nvPr/>
        </p:nvSpPr>
        <p:spPr>
          <a:xfrm>
            <a:off x="3455079" y="26775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09" name="Google Shape;309;p56"/>
          <p:cNvSpPr/>
          <p:nvPr/>
        </p:nvSpPr>
        <p:spPr>
          <a:xfrm>
            <a:off x="2598917" y="2677529"/>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10" name="Google Shape;310;p56"/>
          <p:cNvSpPr/>
          <p:nvPr/>
        </p:nvSpPr>
        <p:spPr>
          <a:xfrm>
            <a:off x="4236179" y="26775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11" name="Google Shape;311;p56"/>
          <p:cNvSpPr/>
          <p:nvPr/>
        </p:nvSpPr>
        <p:spPr>
          <a:xfrm>
            <a:off x="5092341" y="2677529"/>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12" name="Google Shape;312;p56"/>
          <p:cNvSpPr/>
          <p:nvPr/>
        </p:nvSpPr>
        <p:spPr>
          <a:xfrm>
            <a:off x="1742755" y="36428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13" name="Google Shape;313;p56"/>
          <p:cNvSpPr/>
          <p:nvPr/>
        </p:nvSpPr>
        <p:spPr>
          <a:xfrm>
            <a:off x="3455079" y="36428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14" name="Google Shape;314;p56"/>
          <p:cNvSpPr/>
          <p:nvPr/>
        </p:nvSpPr>
        <p:spPr>
          <a:xfrm>
            <a:off x="2598917" y="3642829"/>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15" name="Google Shape;315;p56"/>
          <p:cNvSpPr/>
          <p:nvPr/>
        </p:nvSpPr>
        <p:spPr>
          <a:xfrm>
            <a:off x="4236179" y="36428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16" name="Google Shape;316;p56"/>
          <p:cNvSpPr/>
          <p:nvPr/>
        </p:nvSpPr>
        <p:spPr>
          <a:xfrm>
            <a:off x="5092341" y="3642829"/>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cxnSp>
        <p:nvCxnSpPr>
          <p:cNvPr id="317" name="Google Shape;317;p56"/>
          <p:cNvCxnSpPr>
            <a:stCxn id="304" idx="0"/>
            <a:endCxn id="302" idx="4"/>
          </p:cNvCxnSpPr>
          <p:nvPr/>
        </p:nvCxnSpPr>
        <p:spPr>
          <a:xfrm rot="10800000" flipH="1">
            <a:off x="2832317" y="1332904"/>
            <a:ext cx="856000" cy="369200"/>
          </a:xfrm>
          <a:prstGeom prst="straightConnector1">
            <a:avLst/>
          </a:prstGeom>
          <a:noFill/>
          <a:ln w="19050" cap="flat" cmpd="sng">
            <a:solidFill>
              <a:srgbClr val="000000"/>
            </a:solidFill>
            <a:prstDash val="solid"/>
            <a:round/>
            <a:headEnd type="none" w="med" len="med"/>
            <a:tailEnd type="triangle" w="med" len="med"/>
          </a:ln>
        </p:spPr>
      </p:cxnSp>
      <p:cxnSp>
        <p:nvCxnSpPr>
          <p:cNvPr id="318" name="Google Shape;318;p56"/>
          <p:cNvCxnSpPr>
            <a:stCxn id="301" idx="0"/>
            <a:endCxn id="302" idx="4"/>
          </p:cNvCxnSpPr>
          <p:nvPr/>
        </p:nvCxnSpPr>
        <p:spPr>
          <a:xfrm rot="10800000" flipH="1">
            <a:off x="1976155" y="1332917"/>
            <a:ext cx="1712400" cy="369200"/>
          </a:xfrm>
          <a:prstGeom prst="straightConnector1">
            <a:avLst/>
          </a:prstGeom>
          <a:noFill/>
          <a:ln w="19050" cap="flat" cmpd="sng">
            <a:solidFill>
              <a:srgbClr val="000000"/>
            </a:solidFill>
            <a:prstDash val="solid"/>
            <a:round/>
            <a:headEnd type="none" w="med" len="med"/>
            <a:tailEnd type="triangle" w="med" len="med"/>
          </a:ln>
        </p:spPr>
      </p:cxnSp>
      <p:cxnSp>
        <p:nvCxnSpPr>
          <p:cNvPr id="319" name="Google Shape;319;p56"/>
          <p:cNvCxnSpPr>
            <a:stCxn id="303" idx="0"/>
            <a:endCxn id="302" idx="4"/>
          </p:cNvCxnSpPr>
          <p:nvPr/>
        </p:nvCxnSpPr>
        <p:spPr>
          <a:xfrm rot="10800000">
            <a:off x="3688479" y="1332917"/>
            <a:ext cx="0" cy="369200"/>
          </a:xfrm>
          <a:prstGeom prst="straightConnector1">
            <a:avLst/>
          </a:prstGeom>
          <a:noFill/>
          <a:ln w="19050" cap="flat" cmpd="sng">
            <a:solidFill>
              <a:srgbClr val="000000"/>
            </a:solidFill>
            <a:prstDash val="solid"/>
            <a:round/>
            <a:headEnd type="none" w="med" len="med"/>
            <a:tailEnd type="triangle" w="med" len="med"/>
          </a:ln>
        </p:spPr>
      </p:cxnSp>
      <p:cxnSp>
        <p:nvCxnSpPr>
          <p:cNvPr id="320" name="Google Shape;320;p56"/>
          <p:cNvCxnSpPr>
            <a:stCxn id="305" idx="0"/>
            <a:endCxn id="302" idx="4"/>
          </p:cNvCxnSpPr>
          <p:nvPr/>
        </p:nvCxnSpPr>
        <p:spPr>
          <a:xfrm rot="10800000">
            <a:off x="3688379" y="1332917"/>
            <a:ext cx="781200" cy="369200"/>
          </a:xfrm>
          <a:prstGeom prst="straightConnector1">
            <a:avLst/>
          </a:prstGeom>
          <a:noFill/>
          <a:ln w="19050" cap="flat" cmpd="sng">
            <a:solidFill>
              <a:srgbClr val="000000"/>
            </a:solidFill>
            <a:prstDash val="solid"/>
            <a:round/>
            <a:headEnd type="none" w="med" len="med"/>
            <a:tailEnd type="triangle" w="med" len="med"/>
          </a:ln>
        </p:spPr>
      </p:cxnSp>
      <p:cxnSp>
        <p:nvCxnSpPr>
          <p:cNvPr id="321" name="Google Shape;321;p56"/>
          <p:cNvCxnSpPr>
            <a:stCxn id="306" idx="0"/>
            <a:endCxn id="302" idx="4"/>
          </p:cNvCxnSpPr>
          <p:nvPr/>
        </p:nvCxnSpPr>
        <p:spPr>
          <a:xfrm rot="10800000">
            <a:off x="3688541" y="1332904"/>
            <a:ext cx="1637200" cy="369200"/>
          </a:xfrm>
          <a:prstGeom prst="straightConnector1">
            <a:avLst/>
          </a:prstGeom>
          <a:noFill/>
          <a:ln w="19050" cap="flat" cmpd="sng">
            <a:solidFill>
              <a:srgbClr val="000000"/>
            </a:solidFill>
            <a:prstDash val="solid"/>
            <a:round/>
            <a:headEnd type="none" w="med" len="med"/>
            <a:tailEnd type="triangle" w="med" len="med"/>
          </a:ln>
        </p:spPr>
      </p:cxnSp>
      <p:cxnSp>
        <p:nvCxnSpPr>
          <p:cNvPr id="322" name="Google Shape;322;p56"/>
          <p:cNvCxnSpPr>
            <a:stCxn id="307" idx="0"/>
            <a:endCxn id="303" idx="4"/>
          </p:cNvCxnSpPr>
          <p:nvPr/>
        </p:nvCxnSpPr>
        <p:spPr>
          <a:xfrm rot="10800000" flipH="1">
            <a:off x="1976155" y="2167141"/>
            <a:ext cx="1712400" cy="510400"/>
          </a:xfrm>
          <a:prstGeom prst="straightConnector1">
            <a:avLst/>
          </a:prstGeom>
          <a:noFill/>
          <a:ln w="19050" cap="flat" cmpd="sng">
            <a:solidFill>
              <a:srgbClr val="000000"/>
            </a:solidFill>
            <a:prstDash val="solid"/>
            <a:round/>
            <a:headEnd type="none" w="med" len="med"/>
            <a:tailEnd type="triangle" w="med" len="med"/>
          </a:ln>
        </p:spPr>
      </p:cxnSp>
      <p:cxnSp>
        <p:nvCxnSpPr>
          <p:cNvPr id="323" name="Google Shape;323;p56"/>
          <p:cNvCxnSpPr>
            <a:stCxn id="309" idx="0"/>
            <a:endCxn id="303" idx="4"/>
          </p:cNvCxnSpPr>
          <p:nvPr/>
        </p:nvCxnSpPr>
        <p:spPr>
          <a:xfrm rot="10800000" flipH="1">
            <a:off x="2832317" y="2167129"/>
            <a:ext cx="856000" cy="510400"/>
          </a:xfrm>
          <a:prstGeom prst="straightConnector1">
            <a:avLst/>
          </a:prstGeom>
          <a:noFill/>
          <a:ln w="19050" cap="flat" cmpd="sng">
            <a:solidFill>
              <a:srgbClr val="000000"/>
            </a:solidFill>
            <a:prstDash val="solid"/>
            <a:round/>
            <a:headEnd type="none" w="med" len="med"/>
            <a:tailEnd type="triangle" w="med" len="med"/>
          </a:ln>
        </p:spPr>
      </p:cxnSp>
      <p:cxnSp>
        <p:nvCxnSpPr>
          <p:cNvPr id="324" name="Google Shape;324;p56"/>
          <p:cNvCxnSpPr>
            <a:stCxn id="308" idx="0"/>
            <a:endCxn id="303" idx="4"/>
          </p:cNvCxnSpPr>
          <p:nvPr/>
        </p:nvCxnSpPr>
        <p:spPr>
          <a:xfrm rot="10800000">
            <a:off x="3688479" y="2167141"/>
            <a:ext cx="0" cy="510400"/>
          </a:xfrm>
          <a:prstGeom prst="straightConnector1">
            <a:avLst/>
          </a:prstGeom>
          <a:noFill/>
          <a:ln w="19050" cap="flat" cmpd="sng">
            <a:solidFill>
              <a:srgbClr val="000000"/>
            </a:solidFill>
            <a:prstDash val="solid"/>
            <a:round/>
            <a:headEnd type="none" w="med" len="med"/>
            <a:tailEnd type="triangle" w="med" len="med"/>
          </a:ln>
        </p:spPr>
      </p:cxnSp>
      <p:cxnSp>
        <p:nvCxnSpPr>
          <p:cNvPr id="325" name="Google Shape;325;p56"/>
          <p:cNvCxnSpPr>
            <a:stCxn id="310" idx="0"/>
            <a:endCxn id="303" idx="4"/>
          </p:cNvCxnSpPr>
          <p:nvPr/>
        </p:nvCxnSpPr>
        <p:spPr>
          <a:xfrm rot="10800000">
            <a:off x="3688379" y="2167141"/>
            <a:ext cx="781200" cy="510400"/>
          </a:xfrm>
          <a:prstGeom prst="straightConnector1">
            <a:avLst/>
          </a:prstGeom>
          <a:noFill/>
          <a:ln w="19050" cap="flat" cmpd="sng">
            <a:solidFill>
              <a:srgbClr val="000000"/>
            </a:solidFill>
            <a:prstDash val="solid"/>
            <a:round/>
            <a:headEnd type="none" w="med" len="med"/>
            <a:tailEnd type="triangle" w="med" len="med"/>
          </a:ln>
        </p:spPr>
      </p:cxnSp>
      <p:cxnSp>
        <p:nvCxnSpPr>
          <p:cNvPr id="326" name="Google Shape;326;p56"/>
          <p:cNvCxnSpPr>
            <a:stCxn id="311" idx="0"/>
            <a:endCxn id="303" idx="4"/>
          </p:cNvCxnSpPr>
          <p:nvPr/>
        </p:nvCxnSpPr>
        <p:spPr>
          <a:xfrm rot="10800000">
            <a:off x="3688541" y="2167129"/>
            <a:ext cx="1637200" cy="510400"/>
          </a:xfrm>
          <a:prstGeom prst="straightConnector1">
            <a:avLst/>
          </a:prstGeom>
          <a:noFill/>
          <a:ln w="19050" cap="flat" cmpd="sng">
            <a:solidFill>
              <a:srgbClr val="000000"/>
            </a:solidFill>
            <a:prstDash val="solid"/>
            <a:round/>
            <a:headEnd type="none" w="med" len="med"/>
            <a:tailEnd type="triangle" w="med" len="med"/>
          </a:ln>
        </p:spPr>
      </p:cxnSp>
      <p:cxnSp>
        <p:nvCxnSpPr>
          <p:cNvPr id="327" name="Google Shape;327;p56"/>
          <p:cNvCxnSpPr>
            <a:stCxn id="307" idx="0"/>
            <a:endCxn id="301" idx="4"/>
          </p:cNvCxnSpPr>
          <p:nvPr/>
        </p:nvCxnSpPr>
        <p:spPr>
          <a:xfrm rot="10800000">
            <a:off x="1976155" y="2167141"/>
            <a:ext cx="0" cy="510400"/>
          </a:xfrm>
          <a:prstGeom prst="straightConnector1">
            <a:avLst/>
          </a:prstGeom>
          <a:noFill/>
          <a:ln w="19050" cap="flat" cmpd="sng">
            <a:solidFill>
              <a:srgbClr val="000000"/>
            </a:solidFill>
            <a:prstDash val="solid"/>
            <a:round/>
            <a:headEnd type="none" w="med" len="med"/>
            <a:tailEnd type="triangle" w="med" len="med"/>
          </a:ln>
        </p:spPr>
      </p:cxnSp>
      <p:cxnSp>
        <p:nvCxnSpPr>
          <p:cNvPr id="328" name="Google Shape;328;p56"/>
          <p:cNvCxnSpPr>
            <a:stCxn id="309" idx="0"/>
            <a:endCxn id="301" idx="4"/>
          </p:cNvCxnSpPr>
          <p:nvPr/>
        </p:nvCxnSpPr>
        <p:spPr>
          <a:xfrm rot="10800000">
            <a:off x="1976317" y="2167129"/>
            <a:ext cx="856000" cy="510400"/>
          </a:xfrm>
          <a:prstGeom prst="straightConnector1">
            <a:avLst/>
          </a:prstGeom>
          <a:noFill/>
          <a:ln w="19050" cap="flat" cmpd="sng">
            <a:solidFill>
              <a:srgbClr val="000000"/>
            </a:solidFill>
            <a:prstDash val="solid"/>
            <a:round/>
            <a:headEnd type="none" w="med" len="med"/>
            <a:tailEnd type="triangle" w="med" len="med"/>
          </a:ln>
        </p:spPr>
      </p:cxnSp>
      <p:cxnSp>
        <p:nvCxnSpPr>
          <p:cNvPr id="329" name="Google Shape;329;p56"/>
          <p:cNvCxnSpPr>
            <a:stCxn id="308" idx="0"/>
            <a:endCxn id="301" idx="4"/>
          </p:cNvCxnSpPr>
          <p:nvPr/>
        </p:nvCxnSpPr>
        <p:spPr>
          <a:xfrm rot="10800000">
            <a:off x="1976079" y="2167141"/>
            <a:ext cx="1712400" cy="510400"/>
          </a:xfrm>
          <a:prstGeom prst="straightConnector1">
            <a:avLst/>
          </a:prstGeom>
          <a:noFill/>
          <a:ln w="19050" cap="flat" cmpd="sng">
            <a:solidFill>
              <a:srgbClr val="000000"/>
            </a:solidFill>
            <a:prstDash val="solid"/>
            <a:round/>
            <a:headEnd type="none" w="med" len="med"/>
            <a:tailEnd type="triangle" w="med" len="med"/>
          </a:ln>
        </p:spPr>
      </p:cxnSp>
      <p:cxnSp>
        <p:nvCxnSpPr>
          <p:cNvPr id="330" name="Google Shape;330;p56"/>
          <p:cNvCxnSpPr>
            <a:stCxn id="310" idx="0"/>
            <a:endCxn id="301" idx="4"/>
          </p:cNvCxnSpPr>
          <p:nvPr/>
        </p:nvCxnSpPr>
        <p:spPr>
          <a:xfrm rot="10800000">
            <a:off x="1975979" y="2167141"/>
            <a:ext cx="2493600" cy="510400"/>
          </a:xfrm>
          <a:prstGeom prst="straightConnector1">
            <a:avLst/>
          </a:prstGeom>
          <a:noFill/>
          <a:ln w="19050" cap="flat" cmpd="sng">
            <a:solidFill>
              <a:srgbClr val="000000"/>
            </a:solidFill>
            <a:prstDash val="solid"/>
            <a:round/>
            <a:headEnd type="none" w="med" len="med"/>
            <a:tailEnd type="triangle" w="med" len="med"/>
          </a:ln>
        </p:spPr>
      </p:cxnSp>
      <p:cxnSp>
        <p:nvCxnSpPr>
          <p:cNvPr id="331" name="Google Shape;331;p56"/>
          <p:cNvCxnSpPr>
            <a:stCxn id="311" idx="0"/>
            <a:endCxn id="301" idx="4"/>
          </p:cNvCxnSpPr>
          <p:nvPr/>
        </p:nvCxnSpPr>
        <p:spPr>
          <a:xfrm rot="10800000">
            <a:off x="1976141" y="2167129"/>
            <a:ext cx="3349600" cy="510400"/>
          </a:xfrm>
          <a:prstGeom prst="straightConnector1">
            <a:avLst/>
          </a:prstGeom>
          <a:noFill/>
          <a:ln w="19050" cap="flat" cmpd="sng">
            <a:solidFill>
              <a:srgbClr val="000000"/>
            </a:solidFill>
            <a:prstDash val="solid"/>
            <a:round/>
            <a:headEnd type="none" w="med" len="med"/>
            <a:tailEnd type="triangle" w="med" len="med"/>
          </a:ln>
        </p:spPr>
      </p:cxnSp>
      <p:cxnSp>
        <p:nvCxnSpPr>
          <p:cNvPr id="332" name="Google Shape;332;p56"/>
          <p:cNvCxnSpPr>
            <a:stCxn id="307" idx="0"/>
            <a:endCxn id="304" idx="4"/>
          </p:cNvCxnSpPr>
          <p:nvPr/>
        </p:nvCxnSpPr>
        <p:spPr>
          <a:xfrm rot="10800000" flipH="1">
            <a:off x="1976155" y="2167141"/>
            <a:ext cx="856000" cy="510400"/>
          </a:xfrm>
          <a:prstGeom prst="straightConnector1">
            <a:avLst/>
          </a:prstGeom>
          <a:noFill/>
          <a:ln w="19050" cap="flat" cmpd="sng">
            <a:solidFill>
              <a:srgbClr val="000000"/>
            </a:solidFill>
            <a:prstDash val="solid"/>
            <a:round/>
            <a:headEnd type="none" w="med" len="med"/>
            <a:tailEnd type="triangle" w="med" len="med"/>
          </a:ln>
        </p:spPr>
      </p:cxnSp>
      <p:cxnSp>
        <p:nvCxnSpPr>
          <p:cNvPr id="333" name="Google Shape;333;p56"/>
          <p:cNvCxnSpPr>
            <a:stCxn id="309" idx="0"/>
            <a:endCxn id="304" idx="4"/>
          </p:cNvCxnSpPr>
          <p:nvPr/>
        </p:nvCxnSpPr>
        <p:spPr>
          <a:xfrm rot="10800000">
            <a:off x="2832317" y="2167129"/>
            <a:ext cx="0" cy="510400"/>
          </a:xfrm>
          <a:prstGeom prst="straightConnector1">
            <a:avLst/>
          </a:prstGeom>
          <a:noFill/>
          <a:ln w="19050" cap="flat" cmpd="sng">
            <a:solidFill>
              <a:srgbClr val="000000"/>
            </a:solidFill>
            <a:prstDash val="solid"/>
            <a:round/>
            <a:headEnd type="none" w="med" len="med"/>
            <a:tailEnd type="triangle" w="med" len="med"/>
          </a:ln>
        </p:spPr>
      </p:cxnSp>
      <p:cxnSp>
        <p:nvCxnSpPr>
          <p:cNvPr id="334" name="Google Shape;334;p56"/>
          <p:cNvCxnSpPr>
            <a:stCxn id="308" idx="0"/>
            <a:endCxn id="304" idx="4"/>
          </p:cNvCxnSpPr>
          <p:nvPr/>
        </p:nvCxnSpPr>
        <p:spPr>
          <a:xfrm rot="10800000">
            <a:off x="2832479" y="2167141"/>
            <a:ext cx="856000" cy="510400"/>
          </a:xfrm>
          <a:prstGeom prst="straightConnector1">
            <a:avLst/>
          </a:prstGeom>
          <a:noFill/>
          <a:ln w="19050" cap="flat" cmpd="sng">
            <a:solidFill>
              <a:srgbClr val="000000"/>
            </a:solidFill>
            <a:prstDash val="solid"/>
            <a:round/>
            <a:headEnd type="none" w="med" len="med"/>
            <a:tailEnd type="triangle" w="med" len="med"/>
          </a:ln>
        </p:spPr>
      </p:cxnSp>
      <p:cxnSp>
        <p:nvCxnSpPr>
          <p:cNvPr id="335" name="Google Shape;335;p56"/>
          <p:cNvCxnSpPr>
            <a:stCxn id="310" idx="0"/>
            <a:endCxn id="304" idx="4"/>
          </p:cNvCxnSpPr>
          <p:nvPr/>
        </p:nvCxnSpPr>
        <p:spPr>
          <a:xfrm rot="10800000">
            <a:off x="2832379" y="2167141"/>
            <a:ext cx="1637200" cy="510400"/>
          </a:xfrm>
          <a:prstGeom prst="straightConnector1">
            <a:avLst/>
          </a:prstGeom>
          <a:noFill/>
          <a:ln w="19050" cap="flat" cmpd="sng">
            <a:solidFill>
              <a:srgbClr val="000000"/>
            </a:solidFill>
            <a:prstDash val="solid"/>
            <a:round/>
            <a:headEnd type="none" w="med" len="med"/>
            <a:tailEnd type="triangle" w="med" len="med"/>
          </a:ln>
        </p:spPr>
      </p:cxnSp>
      <p:cxnSp>
        <p:nvCxnSpPr>
          <p:cNvPr id="336" name="Google Shape;336;p56"/>
          <p:cNvCxnSpPr>
            <a:stCxn id="311" idx="0"/>
            <a:endCxn id="304" idx="4"/>
          </p:cNvCxnSpPr>
          <p:nvPr/>
        </p:nvCxnSpPr>
        <p:spPr>
          <a:xfrm rot="10800000">
            <a:off x="2832141" y="2167129"/>
            <a:ext cx="2493600" cy="510400"/>
          </a:xfrm>
          <a:prstGeom prst="straightConnector1">
            <a:avLst/>
          </a:prstGeom>
          <a:noFill/>
          <a:ln w="19050" cap="flat" cmpd="sng">
            <a:solidFill>
              <a:srgbClr val="000000"/>
            </a:solidFill>
            <a:prstDash val="solid"/>
            <a:round/>
            <a:headEnd type="none" w="med" len="med"/>
            <a:tailEnd type="triangle" w="med" len="med"/>
          </a:ln>
        </p:spPr>
      </p:cxnSp>
      <p:cxnSp>
        <p:nvCxnSpPr>
          <p:cNvPr id="337" name="Google Shape;337;p56"/>
          <p:cNvCxnSpPr>
            <a:stCxn id="310" idx="0"/>
            <a:endCxn id="305" idx="4"/>
          </p:cNvCxnSpPr>
          <p:nvPr/>
        </p:nvCxnSpPr>
        <p:spPr>
          <a:xfrm rot="10800000">
            <a:off x="4469579" y="2167141"/>
            <a:ext cx="0" cy="510400"/>
          </a:xfrm>
          <a:prstGeom prst="straightConnector1">
            <a:avLst/>
          </a:prstGeom>
          <a:noFill/>
          <a:ln w="19050" cap="flat" cmpd="sng">
            <a:solidFill>
              <a:srgbClr val="000000"/>
            </a:solidFill>
            <a:prstDash val="solid"/>
            <a:round/>
            <a:headEnd type="none" w="med" len="med"/>
            <a:tailEnd type="triangle" w="med" len="med"/>
          </a:ln>
        </p:spPr>
      </p:cxnSp>
      <p:cxnSp>
        <p:nvCxnSpPr>
          <p:cNvPr id="338" name="Google Shape;338;p56"/>
          <p:cNvCxnSpPr>
            <a:stCxn id="308" idx="0"/>
            <a:endCxn id="305" idx="4"/>
          </p:cNvCxnSpPr>
          <p:nvPr/>
        </p:nvCxnSpPr>
        <p:spPr>
          <a:xfrm rot="10800000" flipH="1">
            <a:off x="3688479" y="2167141"/>
            <a:ext cx="781200" cy="510400"/>
          </a:xfrm>
          <a:prstGeom prst="straightConnector1">
            <a:avLst/>
          </a:prstGeom>
          <a:noFill/>
          <a:ln w="19050" cap="flat" cmpd="sng">
            <a:solidFill>
              <a:srgbClr val="000000"/>
            </a:solidFill>
            <a:prstDash val="solid"/>
            <a:round/>
            <a:headEnd type="none" w="med" len="med"/>
            <a:tailEnd type="triangle" w="med" len="med"/>
          </a:ln>
        </p:spPr>
      </p:cxnSp>
      <p:cxnSp>
        <p:nvCxnSpPr>
          <p:cNvPr id="339" name="Google Shape;339;p56"/>
          <p:cNvCxnSpPr>
            <a:stCxn id="309" idx="0"/>
            <a:endCxn id="305" idx="4"/>
          </p:cNvCxnSpPr>
          <p:nvPr/>
        </p:nvCxnSpPr>
        <p:spPr>
          <a:xfrm rot="10800000" flipH="1">
            <a:off x="2832317" y="2167129"/>
            <a:ext cx="1637200" cy="510400"/>
          </a:xfrm>
          <a:prstGeom prst="straightConnector1">
            <a:avLst/>
          </a:prstGeom>
          <a:noFill/>
          <a:ln w="19050" cap="flat" cmpd="sng">
            <a:solidFill>
              <a:srgbClr val="000000"/>
            </a:solidFill>
            <a:prstDash val="solid"/>
            <a:round/>
            <a:headEnd type="none" w="med" len="med"/>
            <a:tailEnd type="triangle" w="med" len="med"/>
          </a:ln>
        </p:spPr>
      </p:cxnSp>
      <p:cxnSp>
        <p:nvCxnSpPr>
          <p:cNvPr id="340" name="Google Shape;340;p56"/>
          <p:cNvCxnSpPr>
            <a:stCxn id="307" idx="0"/>
            <a:endCxn id="305" idx="4"/>
          </p:cNvCxnSpPr>
          <p:nvPr/>
        </p:nvCxnSpPr>
        <p:spPr>
          <a:xfrm rot="10800000" flipH="1">
            <a:off x="1976155" y="2167141"/>
            <a:ext cx="2493600" cy="510400"/>
          </a:xfrm>
          <a:prstGeom prst="straightConnector1">
            <a:avLst/>
          </a:prstGeom>
          <a:noFill/>
          <a:ln w="19050" cap="flat" cmpd="sng">
            <a:solidFill>
              <a:srgbClr val="000000"/>
            </a:solidFill>
            <a:prstDash val="solid"/>
            <a:round/>
            <a:headEnd type="none" w="med" len="med"/>
            <a:tailEnd type="triangle" w="med" len="med"/>
          </a:ln>
        </p:spPr>
      </p:cxnSp>
      <p:cxnSp>
        <p:nvCxnSpPr>
          <p:cNvPr id="341" name="Google Shape;341;p56"/>
          <p:cNvCxnSpPr>
            <a:stCxn id="311" idx="0"/>
            <a:endCxn id="305" idx="4"/>
          </p:cNvCxnSpPr>
          <p:nvPr/>
        </p:nvCxnSpPr>
        <p:spPr>
          <a:xfrm rot="10800000">
            <a:off x="4469741" y="2167129"/>
            <a:ext cx="856000" cy="510400"/>
          </a:xfrm>
          <a:prstGeom prst="straightConnector1">
            <a:avLst/>
          </a:prstGeom>
          <a:noFill/>
          <a:ln w="19050" cap="flat" cmpd="sng">
            <a:solidFill>
              <a:srgbClr val="000000"/>
            </a:solidFill>
            <a:prstDash val="solid"/>
            <a:round/>
            <a:headEnd type="none" w="med" len="med"/>
            <a:tailEnd type="triangle" w="med" len="med"/>
          </a:ln>
        </p:spPr>
      </p:cxnSp>
      <p:cxnSp>
        <p:nvCxnSpPr>
          <p:cNvPr id="342" name="Google Shape;342;p56"/>
          <p:cNvCxnSpPr>
            <a:stCxn id="311" idx="0"/>
            <a:endCxn id="306" idx="4"/>
          </p:cNvCxnSpPr>
          <p:nvPr/>
        </p:nvCxnSpPr>
        <p:spPr>
          <a:xfrm rot="10800000">
            <a:off x="5325741" y="2167129"/>
            <a:ext cx="0" cy="510400"/>
          </a:xfrm>
          <a:prstGeom prst="straightConnector1">
            <a:avLst/>
          </a:prstGeom>
          <a:noFill/>
          <a:ln w="19050" cap="flat" cmpd="sng">
            <a:solidFill>
              <a:srgbClr val="000000"/>
            </a:solidFill>
            <a:prstDash val="solid"/>
            <a:round/>
            <a:headEnd type="none" w="med" len="med"/>
            <a:tailEnd type="triangle" w="med" len="med"/>
          </a:ln>
        </p:spPr>
      </p:cxnSp>
      <p:cxnSp>
        <p:nvCxnSpPr>
          <p:cNvPr id="343" name="Google Shape;343;p56"/>
          <p:cNvCxnSpPr>
            <a:stCxn id="310" idx="0"/>
            <a:endCxn id="306" idx="4"/>
          </p:cNvCxnSpPr>
          <p:nvPr/>
        </p:nvCxnSpPr>
        <p:spPr>
          <a:xfrm rot="10800000" flipH="1">
            <a:off x="4469579" y="2167141"/>
            <a:ext cx="856000" cy="510400"/>
          </a:xfrm>
          <a:prstGeom prst="straightConnector1">
            <a:avLst/>
          </a:prstGeom>
          <a:noFill/>
          <a:ln w="19050" cap="flat" cmpd="sng">
            <a:solidFill>
              <a:srgbClr val="000000"/>
            </a:solidFill>
            <a:prstDash val="solid"/>
            <a:round/>
            <a:headEnd type="none" w="med" len="med"/>
            <a:tailEnd type="triangle" w="med" len="med"/>
          </a:ln>
        </p:spPr>
      </p:cxnSp>
      <p:cxnSp>
        <p:nvCxnSpPr>
          <p:cNvPr id="344" name="Google Shape;344;p56"/>
          <p:cNvCxnSpPr>
            <a:stCxn id="308" idx="0"/>
            <a:endCxn id="306" idx="4"/>
          </p:cNvCxnSpPr>
          <p:nvPr/>
        </p:nvCxnSpPr>
        <p:spPr>
          <a:xfrm rot="10800000" flipH="1">
            <a:off x="3688479" y="2167141"/>
            <a:ext cx="1637200" cy="510400"/>
          </a:xfrm>
          <a:prstGeom prst="straightConnector1">
            <a:avLst/>
          </a:prstGeom>
          <a:noFill/>
          <a:ln w="19050" cap="flat" cmpd="sng">
            <a:solidFill>
              <a:srgbClr val="000000"/>
            </a:solidFill>
            <a:prstDash val="solid"/>
            <a:round/>
            <a:headEnd type="none" w="med" len="med"/>
            <a:tailEnd type="triangle" w="med" len="med"/>
          </a:ln>
        </p:spPr>
      </p:cxnSp>
      <p:cxnSp>
        <p:nvCxnSpPr>
          <p:cNvPr id="345" name="Google Shape;345;p56"/>
          <p:cNvCxnSpPr>
            <a:stCxn id="309" idx="0"/>
            <a:endCxn id="306" idx="4"/>
          </p:cNvCxnSpPr>
          <p:nvPr/>
        </p:nvCxnSpPr>
        <p:spPr>
          <a:xfrm rot="10800000" flipH="1">
            <a:off x="2832317" y="2167129"/>
            <a:ext cx="2493600" cy="510400"/>
          </a:xfrm>
          <a:prstGeom prst="straightConnector1">
            <a:avLst/>
          </a:prstGeom>
          <a:noFill/>
          <a:ln w="19050" cap="flat" cmpd="sng">
            <a:solidFill>
              <a:srgbClr val="000000"/>
            </a:solidFill>
            <a:prstDash val="solid"/>
            <a:round/>
            <a:headEnd type="none" w="med" len="med"/>
            <a:tailEnd type="triangle" w="med" len="med"/>
          </a:ln>
        </p:spPr>
      </p:cxnSp>
      <p:cxnSp>
        <p:nvCxnSpPr>
          <p:cNvPr id="346" name="Google Shape;346;p56"/>
          <p:cNvCxnSpPr>
            <a:stCxn id="307" idx="0"/>
            <a:endCxn id="306" idx="4"/>
          </p:cNvCxnSpPr>
          <p:nvPr/>
        </p:nvCxnSpPr>
        <p:spPr>
          <a:xfrm rot="10800000" flipH="1">
            <a:off x="1976155" y="2167141"/>
            <a:ext cx="3349600" cy="510400"/>
          </a:xfrm>
          <a:prstGeom prst="straightConnector1">
            <a:avLst/>
          </a:prstGeom>
          <a:noFill/>
          <a:ln w="19050" cap="flat" cmpd="sng">
            <a:solidFill>
              <a:srgbClr val="000000"/>
            </a:solidFill>
            <a:prstDash val="solid"/>
            <a:round/>
            <a:headEnd type="none" w="med" len="med"/>
            <a:tailEnd type="triangle" w="med" len="med"/>
          </a:ln>
        </p:spPr>
      </p:cxnSp>
      <p:cxnSp>
        <p:nvCxnSpPr>
          <p:cNvPr id="347" name="Google Shape;347;p56"/>
          <p:cNvCxnSpPr>
            <a:stCxn id="312" idx="0"/>
            <a:endCxn id="307" idx="4"/>
          </p:cNvCxnSpPr>
          <p:nvPr/>
        </p:nvCxnSpPr>
        <p:spPr>
          <a:xfrm rot="10800000">
            <a:off x="1976155" y="3142841"/>
            <a:ext cx="0" cy="500000"/>
          </a:xfrm>
          <a:prstGeom prst="straightConnector1">
            <a:avLst/>
          </a:prstGeom>
          <a:noFill/>
          <a:ln w="19050" cap="flat" cmpd="sng">
            <a:solidFill>
              <a:srgbClr val="000000"/>
            </a:solidFill>
            <a:prstDash val="solid"/>
            <a:round/>
            <a:headEnd type="none" w="med" len="med"/>
            <a:tailEnd type="triangle" w="med" len="med"/>
          </a:ln>
        </p:spPr>
      </p:cxnSp>
      <p:cxnSp>
        <p:nvCxnSpPr>
          <p:cNvPr id="348" name="Google Shape;348;p56"/>
          <p:cNvCxnSpPr>
            <a:stCxn id="314" idx="0"/>
            <a:endCxn id="309" idx="4"/>
          </p:cNvCxnSpPr>
          <p:nvPr/>
        </p:nvCxnSpPr>
        <p:spPr>
          <a:xfrm rot="10800000">
            <a:off x="2832317" y="3142829"/>
            <a:ext cx="0" cy="500000"/>
          </a:xfrm>
          <a:prstGeom prst="straightConnector1">
            <a:avLst/>
          </a:prstGeom>
          <a:noFill/>
          <a:ln w="19050" cap="flat" cmpd="sng">
            <a:solidFill>
              <a:srgbClr val="000000"/>
            </a:solidFill>
            <a:prstDash val="solid"/>
            <a:round/>
            <a:headEnd type="none" w="med" len="med"/>
            <a:tailEnd type="triangle" w="med" len="med"/>
          </a:ln>
        </p:spPr>
      </p:cxnSp>
      <p:cxnSp>
        <p:nvCxnSpPr>
          <p:cNvPr id="349" name="Google Shape;349;p56"/>
          <p:cNvCxnSpPr>
            <a:stCxn id="313" idx="0"/>
            <a:endCxn id="308" idx="4"/>
          </p:cNvCxnSpPr>
          <p:nvPr/>
        </p:nvCxnSpPr>
        <p:spPr>
          <a:xfrm rot="10800000">
            <a:off x="3688479" y="3142841"/>
            <a:ext cx="0" cy="500000"/>
          </a:xfrm>
          <a:prstGeom prst="straightConnector1">
            <a:avLst/>
          </a:prstGeom>
          <a:noFill/>
          <a:ln w="19050" cap="flat" cmpd="sng">
            <a:solidFill>
              <a:srgbClr val="000000"/>
            </a:solidFill>
            <a:prstDash val="solid"/>
            <a:round/>
            <a:headEnd type="none" w="med" len="med"/>
            <a:tailEnd type="triangle" w="med" len="med"/>
          </a:ln>
        </p:spPr>
      </p:cxnSp>
      <p:cxnSp>
        <p:nvCxnSpPr>
          <p:cNvPr id="350" name="Google Shape;350;p56"/>
          <p:cNvCxnSpPr>
            <a:stCxn id="315" idx="0"/>
            <a:endCxn id="310" idx="4"/>
          </p:cNvCxnSpPr>
          <p:nvPr/>
        </p:nvCxnSpPr>
        <p:spPr>
          <a:xfrm rot="10800000">
            <a:off x="4469579" y="3142841"/>
            <a:ext cx="0" cy="500000"/>
          </a:xfrm>
          <a:prstGeom prst="straightConnector1">
            <a:avLst/>
          </a:prstGeom>
          <a:noFill/>
          <a:ln w="19050" cap="flat" cmpd="sng">
            <a:solidFill>
              <a:srgbClr val="000000"/>
            </a:solidFill>
            <a:prstDash val="solid"/>
            <a:round/>
            <a:headEnd type="none" w="med" len="med"/>
            <a:tailEnd type="triangle" w="med" len="med"/>
          </a:ln>
        </p:spPr>
      </p:cxnSp>
      <p:cxnSp>
        <p:nvCxnSpPr>
          <p:cNvPr id="351" name="Google Shape;351;p56"/>
          <p:cNvCxnSpPr>
            <a:stCxn id="316" idx="0"/>
            <a:endCxn id="311" idx="4"/>
          </p:cNvCxnSpPr>
          <p:nvPr/>
        </p:nvCxnSpPr>
        <p:spPr>
          <a:xfrm rot="10800000">
            <a:off x="5325741" y="3142829"/>
            <a:ext cx="0" cy="500000"/>
          </a:xfrm>
          <a:prstGeom prst="straightConnector1">
            <a:avLst/>
          </a:prstGeom>
          <a:noFill/>
          <a:ln w="19050" cap="flat" cmpd="sng">
            <a:solidFill>
              <a:srgbClr val="000000"/>
            </a:solidFill>
            <a:prstDash val="solid"/>
            <a:round/>
            <a:headEnd type="none" w="med" len="med"/>
            <a:tailEnd type="triangle" w="med" len="med"/>
          </a:ln>
        </p:spPr>
      </p:cxnSp>
      <p:cxnSp>
        <p:nvCxnSpPr>
          <p:cNvPr id="352" name="Google Shape;352;p56"/>
          <p:cNvCxnSpPr>
            <a:stCxn id="312" idx="0"/>
            <a:endCxn id="309" idx="4"/>
          </p:cNvCxnSpPr>
          <p:nvPr/>
        </p:nvCxnSpPr>
        <p:spPr>
          <a:xfrm rot="10800000" flipH="1">
            <a:off x="1976155" y="3142841"/>
            <a:ext cx="856000" cy="500000"/>
          </a:xfrm>
          <a:prstGeom prst="straightConnector1">
            <a:avLst/>
          </a:prstGeom>
          <a:noFill/>
          <a:ln w="19050" cap="flat" cmpd="sng">
            <a:solidFill>
              <a:srgbClr val="000000"/>
            </a:solidFill>
            <a:prstDash val="solid"/>
            <a:round/>
            <a:headEnd type="none" w="med" len="med"/>
            <a:tailEnd type="triangle" w="med" len="med"/>
          </a:ln>
        </p:spPr>
      </p:cxnSp>
      <p:cxnSp>
        <p:nvCxnSpPr>
          <p:cNvPr id="353" name="Google Shape;353;p56"/>
          <p:cNvCxnSpPr>
            <a:stCxn id="314" idx="0"/>
            <a:endCxn id="308" idx="4"/>
          </p:cNvCxnSpPr>
          <p:nvPr/>
        </p:nvCxnSpPr>
        <p:spPr>
          <a:xfrm rot="10800000" flipH="1">
            <a:off x="2832317" y="3142829"/>
            <a:ext cx="856000" cy="500000"/>
          </a:xfrm>
          <a:prstGeom prst="straightConnector1">
            <a:avLst/>
          </a:prstGeom>
          <a:noFill/>
          <a:ln w="19050" cap="flat" cmpd="sng">
            <a:solidFill>
              <a:srgbClr val="000000"/>
            </a:solidFill>
            <a:prstDash val="solid"/>
            <a:round/>
            <a:headEnd type="none" w="med" len="med"/>
            <a:tailEnd type="triangle" w="med" len="med"/>
          </a:ln>
        </p:spPr>
      </p:cxnSp>
      <p:cxnSp>
        <p:nvCxnSpPr>
          <p:cNvPr id="354" name="Google Shape;354;p56"/>
          <p:cNvCxnSpPr>
            <a:stCxn id="313" idx="0"/>
            <a:endCxn id="310" idx="4"/>
          </p:cNvCxnSpPr>
          <p:nvPr/>
        </p:nvCxnSpPr>
        <p:spPr>
          <a:xfrm rot="10800000" flipH="1">
            <a:off x="3688479" y="3142841"/>
            <a:ext cx="781200" cy="500000"/>
          </a:xfrm>
          <a:prstGeom prst="straightConnector1">
            <a:avLst/>
          </a:prstGeom>
          <a:noFill/>
          <a:ln w="19050" cap="flat" cmpd="sng">
            <a:solidFill>
              <a:srgbClr val="000000"/>
            </a:solidFill>
            <a:prstDash val="solid"/>
            <a:round/>
            <a:headEnd type="none" w="med" len="med"/>
            <a:tailEnd type="triangle" w="med" len="med"/>
          </a:ln>
        </p:spPr>
      </p:cxnSp>
      <p:cxnSp>
        <p:nvCxnSpPr>
          <p:cNvPr id="355" name="Google Shape;355;p56"/>
          <p:cNvCxnSpPr>
            <a:stCxn id="315" idx="0"/>
            <a:endCxn id="311" idx="4"/>
          </p:cNvCxnSpPr>
          <p:nvPr/>
        </p:nvCxnSpPr>
        <p:spPr>
          <a:xfrm rot="10800000" flipH="1">
            <a:off x="4469579" y="3142841"/>
            <a:ext cx="856000" cy="500000"/>
          </a:xfrm>
          <a:prstGeom prst="straightConnector1">
            <a:avLst/>
          </a:prstGeom>
          <a:noFill/>
          <a:ln w="19050" cap="flat" cmpd="sng">
            <a:solidFill>
              <a:srgbClr val="000000"/>
            </a:solidFill>
            <a:prstDash val="solid"/>
            <a:round/>
            <a:headEnd type="none" w="med" len="med"/>
            <a:tailEnd type="triangle" w="med" len="med"/>
          </a:ln>
        </p:spPr>
      </p:cxnSp>
      <p:cxnSp>
        <p:nvCxnSpPr>
          <p:cNvPr id="356" name="Google Shape;356;p56"/>
          <p:cNvCxnSpPr>
            <a:stCxn id="313" idx="0"/>
            <a:endCxn id="307" idx="4"/>
          </p:cNvCxnSpPr>
          <p:nvPr/>
        </p:nvCxnSpPr>
        <p:spPr>
          <a:xfrm rot="10800000">
            <a:off x="1976079" y="3142841"/>
            <a:ext cx="1712400" cy="500000"/>
          </a:xfrm>
          <a:prstGeom prst="straightConnector1">
            <a:avLst/>
          </a:prstGeom>
          <a:noFill/>
          <a:ln w="19050" cap="flat" cmpd="sng">
            <a:solidFill>
              <a:srgbClr val="000000"/>
            </a:solidFill>
            <a:prstDash val="solid"/>
            <a:round/>
            <a:headEnd type="none" w="med" len="med"/>
            <a:tailEnd type="triangle" w="med" len="med"/>
          </a:ln>
        </p:spPr>
      </p:cxnSp>
      <p:cxnSp>
        <p:nvCxnSpPr>
          <p:cNvPr id="357" name="Google Shape;357;p56"/>
          <p:cNvCxnSpPr>
            <a:stCxn id="312" idx="0"/>
            <a:endCxn id="308" idx="4"/>
          </p:cNvCxnSpPr>
          <p:nvPr/>
        </p:nvCxnSpPr>
        <p:spPr>
          <a:xfrm rot="10800000" flipH="1">
            <a:off x="1976155" y="3142841"/>
            <a:ext cx="1712400" cy="500000"/>
          </a:xfrm>
          <a:prstGeom prst="straightConnector1">
            <a:avLst/>
          </a:prstGeom>
          <a:noFill/>
          <a:ln w="19050" cap="flat" cmpd="sng">
            <a:solidFill>
              <a:srgbClr val="000000"/>
            </a:solidFill>
            <a:prstDash val="solid"/>
            <a:round/>
            <a:headEnd type="none" w="med" len="med"/>
            <a:tailEnd type="triangle" w="med" len="med"/>
          </a:ln>
        </p:spPr>
      </p:cxnSp>
      <p:cxnSp>
        <p:nvCxnSpPr>
          <p:cNvPr id="358" name="Google Shape;358;p56"/>
          <p:cNvCxnSpPr>
            <a:stCxn id="312" idx="0"/>
            <a:endCxn id="310" idx="4"/>
          </p:cNvCxnSpPr>
          <p:nvPr/>
        </p:nvCxnSpPr>
        <p:spPr>
          <a:xfrm rot="10800000" flipH="1">
            <a:off x="1976155" y="3142841"/>
            <a:ext cx="2493600" cy="500000"/>
          </a:xfrm>
          <a:prstGeom prst="straightConnector1">
            <a:avLst/>
          </a:prstGeom>
          <a:noFill/>
          <a:ln w="19050" cap="flat" cmpd="sng">
            <a:solidFill>
              <a:srgbClr val="000000"/>
            </a:solidFill>
            <a:prstDash val="solid"/>
            <a:round/>
            <a:headEnd type="none" w="med" len="med"/>
            <a:tailEnd type="triangle" w="med" len="med"/>
          </a:ln>
        </p:spPr>
      </p:cxnSp>
      <p:cxnSp>
        <p:nvCxnSpPr>
          <p:cNvPr id="359" name="Google Shape;359;p56"/>
          <p:cNvCxnSpPr>
            <a:stCxn id="312" idx="0"/>
            <a:endCxn id="311" idx="4"/>
          </p:cNvCxnSpPr>
          <p:nvPr/>
        </p:nvCxnSpPr>
        <p:spPr>
          <a:xfrm rot="10800000" flipH="1">
            <a:off x="1976155" y="3142841"/>
            <a:ext cx="3349600" cy="500000"/>
          </a:xfrm>
          <a:prstGeom prst="straightConnector1">
            <a:avLst/>
          </a:prstGeom>
          <a:noFill/>
          <a:ln w="19050" cap="flat" cmpd="sng">
            <a:solidFill>
              <a:srgbClr val="000000"/>
            </a:solidFill>
            <a:prstDash val="solid"/>
            <a:round/>
            <a:headEnd type="none" w="med" len="med"/>
            <a:tailEnd type="triangle" w="med" len="med"/>
          </a:ln>
        </p:spPr>
      </p:cxnSp>
      <p:cxnSp>
        <p:nvCxnSpPr>
          <p:cNvPr id="360" name="Google Shape;360;p56"/>
          <p:cNvCxnSpPr>
            <a:stCxn id="314" idx="0"/>
            <a:endCxn id="310" idx="4"/>
          </p:cNvCxnSpPr>
          <p:nvPr/>
        </p:nvCxnSpPr>
        <p:spPr>
          <a:xfrm rot="10800000" flipH="1">
            <a:off x="2832317" y="3142829"/>
            <a:ext cx="1637200" cy="500000"/>
          </a:xfrm>
          <a:prstGeom prst="straightConnector1">
            <a:avLst/>
          </a:prstGeom>
          <a:noFill/>
          <a:ln w="19050" cap="flat" cmpd="sng">
            <a:solidFill>
              <a:srgbClr val="000000"/>
            </a:solidFill>
            <a:prstDash val="solid"/>
            <a:round/>
            <a:headEnd type="none" w="med" len="med"/>
            <a:tailEnd type="triangle" w="med" len="med"/>
          </a:ln>
        </p:spPr>
      </p:cxnSp>
      <p:cxnSp>
        <p:nvCxnSpPr>
          <p:cNvPr id="361" name="Google Shape;361;p56"/>
          <p:cNvCxnSpPr>
            <a:stCxn id="314" idx="0"/>
            <a:endCxn id="311" idx="4"/>
          </p:cNvCxnSpPr>
          <p:nvPr/>
        </p:nvCxnSpPr>
        <p:spPr>
          <a:xfrm rot="10800000" flipH="1">
            <a:off x="2832317" y="3142829"/>
            <a:ext cx="2493600" cy="500000"/>
          </a:xfrm>
          <a:prstGeom prst="straightConnector1">
            <a:avLst/>
          </a:prstGeom>
          <a:noFill/>
          <a:ln w="19050" cap="flat" cmpd="sng">
            <a:solidFill>
              <a:srgbClr val="000000"/>
            </a:solidFill>
            <a:prstDash val="solid"/>
            <a:round/>
            <a:headEnd type="none" w="med" len="med"/>
            <a:tailEnd type="triangle" w="med" len="med"/>
          </a:ln>
        </p:spPr>
      </p:cxnSp>
      <p:cxnSp>
        <p:nvCxnSpPr>
          <p:cNvPr id="362" name="Google Shape;362;p56"/>
          <p:cNvCxnSpPr>
            <a:stCxn id="313" idx="0"/>
            <a:endCxn id="311" idx="4"/>
          </p:cNvCxnSpPr>
          <p:nvPr/>
        </p:nvCxnSpPr>
        <p:spPr>
          <a:xfrm rot="10800000" flipH="1">
            <a:off x="3688479" y="3142841"/>
            <a:ext cx="1637200" cy="500000"/>
          </a:xfrm>
          <a:prstGeom prst="straightConnector1">
            <a:avLst/>
          </a:prstGeom>
          <a:noFill/>
          <a:ln w="19050" cap="flat" cmpd="sng">
            <a:solidFill>
              <a:srgbClr val="000000"/>
            </a:solidFill>
            <a:prstDash val="solid"/>
            <a:round/>
            <a:headEnd type="none" w="med" len="med"/>
            <a:tailEnd type="triangle" w="med" len="med"/>
          </a:ln>
        </p:spPr>
      </p:cxnSp>
      <p:cxnSp>
        <p:nvCxnSpPr>
          <p:cNvPr id="363" name="Google Shape;363;p56"/>
          <p:cNvCxnSpPr>
            <a:stCxn id="313" idx="0"/>
            <a:endCxn id="309" idx="4"/>
          </p:cNvCxnSpPr>
          <p:nvPr/>
        </p:nvCxnSpPr>
        <p:spPr>
          <a:xfrm rot="10800000">
            <a:off x="2832479" y="3142841"/>
            <a:ext cx="856000" cy="500000"/>
          </a:xfrm>
          <a:prstGeom prst="straightConnector1">
            <a:avLst/>
          </a:prstGeom>
          <a:noFill/>
          <a:ln w="19050" cap="flat" cmpd="sng">
            <a:solidFill>
              <a:srgbClr val="000000"/>
            </a:solidFill>
            <a:prstDash val="solid"/>
            <a:round/>
            <a:headEnd type="none" w="med" len="med"/>
            <a:tailEnd type="triangle" w="med" len="med"/>
          </a:ln>
        </p:spPr>
      </p:cxnSp>
      <p:cxnSp>
        <p:nvCxnSpPr>
          <p:cNvPr id="364" name="Google Shape;364;p56"/>
          <p:cNvCxnSpPr>
            <a:stCxn id="315" idx="0"/>
            <a:endCxn id="309" idx="4"/>
          </p:cNvCxnSpPr>
          <p:nvPr/>
        </p:nvCxnSpPr>
        <p:spPr>
          <a:xfrm rot="10800000">
            <a:off x="2832379" y="3142841"/>
            <a:ext cx="1637200" cy="500000"/>
          </a:xfrm>
          <a:prstGeom prst="straightConnector1">
            <a:avLst/>
          </a:prstGeom>
          <a:noFill/>
          <a:ln w="19050" cap="flat" cmpd="sng">
            <a:solidFill>
              <a:srgbClr val="000000"/>
            </a:solidFill>
            <a:prstDash val="solid"/>
            <a:round/>
            <a:headEnd type="none" w="med" len="med"/>
            <a:tailEnd type="triangle" w="med" len="med"/>
          </a:ln>
        </p:spPr>
      </p:cxnSp>
      <p:cxnSp>
        <p:nvCxnSpPr>
          <p:cNvPr id="365" name="Google Shape;365;p56"/>
          <p:cNvCxnSpPr>
            <a:stCxn id="316" idx="0"/>
            <a:endCxn id="310" idx="4"/>
          </p:cNvCxnSpPr>
          <p:nvPr/>
        </p:nvCxnSpPr>
        <p:spPr>
          <a:xfrm rot="10800000">
            <a:off x="4469741" y="3142829"/>
            <a:ext cx="856000" cy="500000"/>
          </a:xfrm>
          <a:prstGeom prst="straightConnector1">
            <a:avLst/>
          </a:prstGeom>
          <a:noFill/>
          <a:ln w="19050" cap="flat" cmpd="sng">
            <a:solidFill>
              <a:srgbClr val="000000"/>
            </a:solidFill>
            <a:prstDash val="solid"/>
            <a:round/>
            <a:headEnd type="none" w="med" len="med"/>
            <a:tailEnd type="triangle" w="med" len="med"/>
          </a:ln>
        </p:spPr>
      </p:cxnSp>
      <p:cxnSp>
        <p:nvCxnSpPr>
          <p:cNvPr id="366" name="Google Shape;366;p56"/>
          <p:cNvCxnSpPr>
            <a:stCxn id="316" idx="0"/>
            <a:endCxn id="308" idx="4"/>
          </p:cNvCxnSpPr>
          <p:nvPr/>
        </p:nvCxnSpPr>
        <p:spPr>
          <a:xfrm rot="10800000">
            <a:off x="3688541" y="3142829"/>
            <a:ext cx="1637200" cy="500000"/>
          </a:xfrm>
          <a:prstGeom prst="straightConnector1">
            <a:avLst/>
          </a:prstGeom>
          <a:noFill/>
          <a:ln w="19050" cap="flat" cmpd="sng">
            <a:solidFill>
              <a:srgbClr val="000000"/>
            </a:solidFill>
            <a:prstDash val="solid"/>
            <a:round/>
            <a:headEnd type="none" w="med" len="med"/>
            <a:tailEnd type="triangle" w="med" len="med"/>
          </a:ln>
        </p:spPr>
      </p:cxnSp>
      <p:cxnSp>
        <p:nvCxnSpPr>
          <p:cNvPr id="367" name="Google Shape;367;p56"/>
          <p:cNvCxnSpPr>
            <a:stCxn id="314" idx="0"/>
            <a:endCxn id="307" idx="4"/>
          </p:cNvCxnSpPr>
          <p:nvPr/>
        </p:nvCxnSpPr>
        <p:spPr>
          <a:xfrm rot="10800000">
            <a:off x="1976317" y="3142829"/>
            <a:ext cx="856000" cy="500000"/>
          </a:xfrm>
          <a:prstGeom prst="straightConnector1">
            <a:avLst/>
          </a:prstGeom>
          <a:noFill/>
          <a:ln w="19050" cap="flat" cmpd="sng">
            <a:solidFill>
              <a:srgbClr val="000000"/>
            </a:solidFill>
            <a:prstDash val="solid"/>
            <a:round/>
            <a:headEnd type="none" w="med" len="med"/>
            <a:tailEnd type="triangle" w="med" len="med"/>
          </a:ln>
        </p:spPr>
      </p:cxnSp>
      <p:cxnSp>
        <p:nvCxnSpPr>
          <p:cNvPr id="368" name="Google Shape;368;p56"/>
          <p:cNvCxnSpPr>
            <a:stCxn id="315" idx="0"/>
            <a:endCxn id="307" idx="4"/>
          </p:cNvCxnSpPr>
          <p:nvPr/>
        </p:nvCxnSpPr>
        <p:spPr>
          <a:xfrm rot="10800000">
            <a:off x="1975979" y="3142841"/>
            <a:ext cx="2493600" cy="500000"/>
          </a:xfrm>
          <a:prstGeom prst="straightConnector1">
            <a:avLst/>
          </a:prstGeom>
          <a:noFill/>
          <a:ln w="19050" cap="flat" cmpd="sng">
            <a:solidFill>
              <a:srgbClr val="000000"/>
            </a:solidFill>
            <a:prstDash val="solid"/>
            <a:round/>
            <a:headEnd type="none" w="med" len="med"/>
            <a:tailEnd type="triangle" w="med" len="med"/>
          </a:ln>
        </p:spPr>
      </p:cxnSp>
      <p:cxnSp>
        <p:nvCxnSpPr>
          <p:cNvPr id="369" name="Google Shape;369;p56"/>
          <p:cNvCxnSpPr>
            <a:stCxn id="315" idx="0"/>
            <a:endCxn id="308" idx="4"/>
          </p:cNvCxnSpPr>
          <p:nvPr/>
        </p:nvCxnSpPr>
        <p:spPr>
          <a:xfrm rot="10800000">
            <a:off x="3688379" y="3142841"/>
            <a:ext cx="781200" cy="500000"/>
          </a:xfrm>
          <a:prstGeom prst="straightConnector1">
            <a:avLst/>
          </a:prstGeom>
          <a:noFill/>
          <a:ln w="19050" cap="flat" cmpd="sng">
            <a:solidFill>
              <a:srgbClr val="000000"/>
            </a:solidFill>
            <a:prstDash val="solid"/>
            <a:round/>
            <a:headEnd type="none" w="med" len="med"/>
            <a:tailEnd type="triangle" w="med" len="med"/>
          </a:ln>
        </p:spPr>
      </p:cxnSp>
      <p:cxnSp>
        <p:nvCxnSpPr>
          <p:cNvPr id="370" name="Google Shape;370;p56"/>
          <p:cNvCxnSpPr>
            <a:stCxn id="316" idx="0"/>
            <a:endCxn id="307" idx="4"/>
          </p:cNvCxnSpPr>
          <p:nvPr/>
        </p:nvCxnSpPr>
        <p:spPr>
          <a:xfrm rot="10800000">
            <a:off x="1976141" y="3142829"/>
            <a:ext cx="3349600" cy="500000"/>
          </a:xfrm>
          <a:prstGeom prst="straightConnector1">
            <a:avLst/>
          </a:prstGeom>
          <a:noFill/>
          <a:ln w="19050" cap="flat" cmpd="sng">
            <a:solidFill>
              <a:srgbClr val="000000"/>
            </a:solidFill>
            <a:prstDash val="solid"/>
            <a:round/>
            <a:headEnd type="none" w="med" len="med"/>
            <a:tailEnd type="triangle" w="med" len="med"/>
          </a:ln>
        </p:spPr>
      </p:cxnSp>
      <p:sp>
        <p:nvSpPr>
          <p:cNvPr id="371" name="Google Shape;371;p56"/>
          <p:cNvSpPr/>
          <p:nvPr/>
        </p:nvSpPr>
        <p:spPr>
          <a:xfrm>
            <a:off x="6562179" y="1702117"/>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72" name="Google Shape;372;p56"/>
          <p:cNvSpPr/>
          <p:nvPr/>
        </p:nvSpPr>
        <p:spPr>
          <a:xfrm>
            <a:off x="8274504" y="867579"/>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73" name="Google Shape;373;p56"/>
          <p:cNvSpPr/>
          <p:nvPr/>
        </p:nvSpPr>
        <p:spPr>
          <a:xfrm>
            <a:off x="8274504" y="1702117"/>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74" name="Google Shape;374;p56"/>
          <p:cNvSpPr/>
          <p:nvPr/>
        </p:nvSpPr>
        <p:spPr>
          <a:xfrm>
            <a:off x="7418341" y="1702104"/>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75" name="Google Shape;375;p56"/>
          <p:cNvSpPr/>
          <p:nvPr/>
        </p:nvSpPr>
        <p:spPr>
          <a:xfrm>
            <a:off x="9055604" y="1702117"/>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76" name="Google Shape;376;p56"/>
          <p:cNvSpPr/>
          <p:nvPr/>
        </p:nvSpPr>
        <p:spPr>
          <a:xfrm>
            <a:off x="9911767" y="1702104"/>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77" name="Google Shape;377;p56"/>
          <p:cNvSpPr/>
          <p:nvPr/>
        </p:nvSpPr>
        <p:spPr>
          <a:xfrm>
            <a:off x="6562179" y="26775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78" name="Google Shape;378;p56"/>
          <p:cNvSpPr/>
          <p:nvPr/>
        </p:nvSpPr>
        <p:spPr>
          <a:xfrm>
            <a:off x="8274504" y="26775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79" name="Google Shape;379;p56"/>
          <p:cNvSpPr/>
          <p:nvPr/>
        </p:nvSpPr>
        <p:spPr>
          <a:xfrm>
            <a:off x="7418341" y="2677529"/>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80" name="Google Shape;380;p56"/>
          <p:cNvSpPr/>
          <p:nvPr/>
        </p:nvSpPr>
        <p:spPr>
          <a:xfrm>
            <a:off x="9055604" y="26775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81" name="Google Shape;381;p56"/>
          <p:cNvSpPr/>
          <p:nvPr/>
        </p:nvSpPr>
        <p:spPr>
          <a:xfrm>
            <a:off x="9911767" y="2677529"/>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82" name="Google Shape;382;p56"/>
          <p:cNvSpPr/>
          <p:nvPr/>
        </p:nvSpPr>
        <p:spPr>
          <a:xfrm>
            <a:off x="6562179" y="36428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83" name="Google Shape;383;p56"/>
          <p:cNvSpPr/>
          <p:nvPr/>
        </p:nvSpPr>
        <p:spPr>
          <a:xfrm>
            <a:off x="8274504" y="36428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84" name="Google Shape;384;p56"/>
          <p:cNvSpPr/>
          <p:nvPr/>
        </p:nvSpPr>
        <p:spPr>
          <a:xfrm>
            <a:off x="7418341" y="3642829"/>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85" name="Google Shape;385;p56"/>
          <p:cNvSpPr/>
          <p:nvPr/>
        </p:nvSpPr>
        <p:spPr>
          <a:xfrm>
            <a:off x="9055604" y="3642841"/>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386" name="Google Shape;386;p56"/>
          <p:cNvSpPr/>
          <p:nvPr/>
        </p:nvSpPr>
        <p:spPr>
          <a:xfrm>
            <a:off x="9911767" y="3642829"/>
            <a:ext cx="466800" cy="465200"/>
          </a:xfrm>
          <a:prstGeom prst="ellipse">
            <a:avLst/>
          </a:prstGeom>
          <a:noFill/>
          <a:ln w="19050" cap="flat" cmpd="sng">
            <a:solidFill>
              <a:srgbClr val="000000"/>
            </a:solidFill>
            <a:prstDash val="solid"/>
            <a:round/>
            <a:headEnd type="none" w="sm" len="sm"/>
            <a:tailEnd type="none" w="sm" len="sm"/>
          </a:ln>
        </p:spPr>
        <p:txBody>
          <a:bodyPr spcFirstLastPara="1" wrap="square" lIns="91433" tIns="91433" rIns="91433" bIns="91433" anchor="ctr" anchorCtr="0">
            <a:noAutofit/>
          </a:bodyPr>
          <a:lstStyle/>
          <a:p>
            <a:endParaRPr sz="2400"/>
          </a:p>
        </p:txBody>
      </p:sp>
      <p:cxnSp>
        <p:nvCxnSpPr>
          <p:cNvPr id="387" name="Google Shape;387;p56"/>
          <p:cNvCxnSpPr>
            <a:stCxn id="374" idx="1"/>
            <a:endCxn id="374" idx="5"/>
          </p:cNvCxnSpPr>
          <p:nvPr/>
        </p:nvCxnSpPr>
        <p:spPr>
          <a:xfrm>
            <a:off x="7486703" y="1770231"/>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88" name="Google Shape;388;p56"/>
          <p:cNvCxnSpPr>
            <a:stCxn id="374" idx="7"/>
            <a:endCxn id="374" idx="3"/>
          </p:cNvCxnSpPr>
          <p:nvPr/>
        </p:nvCxnSpPr>
        <p:spPr>
          <a:xfrm flipH="1">
            <a:off x="7486780" y="1770231"/>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89" name="Google Shape;389;p56"/>
          <p:cNvCxnSpPr>
            <a:stCxn id="375" idx="1"/>
            <a:endCxn id="375" idx="5"/>
          </p:cNvCxnSpPr>
          <p:nvPr/>
        </p:nvCxnSpPr>
        <p:spPr>
          <a:xfrm>
            <a:off x="9123965" y="1770244"/>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90" name="Google Shape;390;p56"/>
          <p:cNvCxnSpPr>
            <a:stCxn id="375" idx="7"/>
            <a:endCxn id="375" idx="3"/>
          </p:cNvCxnSpPr>
          <p:nvPr/>
        </p:nvCxnSpPr>
        <p:spPr>
          <a:xfrm flipH="1">
            <a:off x="9124043" y="1770244"/>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91" name="Google Shape;391;p56"/>
          <p:cNvCxnSpPr>
            <a:stCxn id="377" idx="1"/>
            <a:endCxn id="377" idx="5"/>
          </p:cNvCxnSpPr>
          <p:nvPr/>
        </p:nvCxnSpPr>
        <p:spPr>
          <a:xfrm>
            <a:off x="6630540" y="2745668"/>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92" name="Google Shape;392;p56"/>
          <p:cNvCxnSpPr>
            <a:stCxn id="377" idx="7"/>
            <a:endCxn id="377" idx="3"/>
          </p:cNvCxnSpPr>
          <p:nvPr/>
        </p:nvCxnSpPr>
        <p:spPr>
          <a:xfrm flipH="1">
            <a:off x="6630617" y="2745668"/>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93" name="Google Shape;393;p56"/>
          <p:cNvCxnSpPr>
            <a:stCxn id="378" idx="1"/>
            <a:endCxn id="378" idx="5"/>
          </p:cNvCxnSpPr>
          <p:nvPr/>
        </p:nvCxnSpPr>
        <p:spPr>
          <a:xfrm>
            <a:off x="8342865" y="2745668"/>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94" name="Google Shape;394;p56"/>
          <p:cNvCxnSpPr>
            <a:stCxn id="378" idx="7"/>
            <a:endCxn id="378" idx="3"/>
          </p:cNvCxnSpPr>
          <p:nvPr/>
        </p:nvCxnSpPr>
        <p:spPr>
          <a:xfrm flipH="1">
            <a:off x="8342943" y="2745668"/>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95" name="Google Shape;395;p56"/>
          <p:cNvCxnSpPr>
            <a:stCxn id="380" idx="1"/>
            <a:endCxn id="380" idx="5"/>
          </p:cNvCxnSpPr>
          <p:nvPr/>
        </p:nvCxnSpPr>
        <p:spPr>
          <a:xfrm>
            <a:off x="9123965" y="2745668"/>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96" name="Google Shape;396;p56"/>
          <p:cNvCxnSpPr>
            <a:stCxn id="380" idx="7"/>
            <a:endCxn id="380" idx="3"/>
          </p:cNvCxnSpPr>
          <p:nvPr/>
        </p:nvCxnSpPr>
        <p:spPr>
          <a:xfrm flipH="1">
            <a:off x="9124043" y="2745668"/>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97" name="Google Shape;397;p56"/>
          <p:cNvCxnSpPr>
            <a:stCxn id="384" idx="1"/>
            <a:endCxn id="384" idx="5"/>
          </p:cNvCxnSpPr>
          <p:nvPr/>
        </p:nvCxnSpPr>
        <p:spPr>
          <a:xfrm>
            <a:off x="7486703" y="3710956"/>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98" name="Google Shape;398;p56"/>
          <p:cNvCxnSpPr>
            <a:stCxn id="384" idx="7"/>
            <a:endCxn id="384" idx="3"/>
          </p:cNvCxnSpPr>
          <p:nvPr/>
        </p:nvCxnSpPr>
        <p:spPr>
          <a:xfrm flipH="1">
            <a:off x="7486780" y="3710956"/>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399" name="Google Shape;399;p56"/>
          <p:cNvCxnSpPr>
            <a:stCxn id="383" idx="1"/>
            <a:endCxn id="383" idx="5"/>
          </p:cNvCxnSpPr>
          <p:nvPr/>
        </p:nvCxnSpPr>
        <p:spPr>
          <a:xfrm>
            <a:off x="8342865" y="3710968"/>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400" name="Google Shape;400;p56"/>
          <p:cNvCxnSpPr>
            <a:stCxn id="383" idx="7"/>
            <a:endCxn id="383" idx="3"/>
          </p:cNvCxnSpPr>
          <p:nvPr/>
        </p:nvCxnSpPr>
        <p:spPr>
          <a:xfrm flipH="1">
            <a:off x="8342943" y="3710968"/>
            <a:ext cx="330000" cy="328800"/>
          </a:xfrm>
          <a:prstGeom prst="straightConnector1">
            <a:avLst/>
          </a:prstGeom>
          <a:noFill/>
          <a:ln w="19050" cap="flat" cmpd="sng">
            <a:solidFill>
              <a:srgbClr val="000000"/>
            </a:solidFill>
            <a:prstDash val="solid"/>
            <a:round/>
            <a:headEnd type="none" w="med" len="med"/>
            <a:tailEnd type="none" w="med" len="med"/>
          </a:ln>
        </p:spPr>
      </p:cxnSp>
      <p:cxnSp>
        <p:nvCxnSpPr>
          <p:cNvPr id="401" name="Google Shape;401;p56"/>
          <p:cNvCxnSpPr>
            <a:stCxn id="371" idx="0"/>
            <a:endCxn id="372" idx="4"/>
          </p:cNvCxnSpPr>
          <p:nvPr/>
        </p:nvCxnSpPr>
        <p:spPr>
          <a:xfrm rot="10800000" flipH="1">
            <a:off x="6795579" y="1332917"/>
            <a:ext cx="1712400" cy="369200"/>
          </a:xfrm>
          <a:prstGeom prst="straightConnector1">
            <a:avLst/>
          </a:prstGeom>
          <a:noFill/>
          <a:ln w="19050" cap="flat" cmpd="sng">
            <a:solidFill>
              <a:srgbClr val="000000"/>
            </a:solidFill>
            <a:prstDash val="solid"/>
            <a:round/>
            <a:headEnd type="none" w="med" len="med"/>
            <a:tailEnd type="triangle" w="med" len="med"/>
          </a:ln>
        </p:spPr>
      </p:cxnSp>
      <p:cxnSp>
        <p:nvCxnSpPr>
          <p:cNvPr id="402" name="Google Shape;402;p56"/>
          <p:cNvCxnSpPr>
            <a:stCxn id="373" idx="0"/>
            <a:endCxn id="372" idx="4"/>
          </p:cNvCxnSpPr>
          <p:nvPr/>
        </p:nvCxnSpPr>
        <p:spPr>
          <a:xfrm rot="10800000">
            <a:off x="8507904" y="1332917"/>
            <a:ext cx="0" cy="369200"/>
          </a:xfrm>
          <a:prstGeom prst="straightConnector1">
            <a:avLst/>
          </a:prstGeom>
          <a:noFill/>
          <a:ln w="19050" cap="flat" cmpd="sng">
            <a:solidFill>
              <a:srgbClr val="000000"/>
            </a:solidFill>
            <a:prstDash val="solid"/>
            <a:round/>
            <a:headEnd type="none" w="med" len="med"/>
            <a:tailEnd type="triangle" w="med" len="med"/>
          </a:ln>
        </p:spPr>
      </p:cxnSp>
      <p:cxnSp>
        <p:nvCxnSpPr>
          <p:cNvPr id="403" name="Google Shape;403;p56"/>
          <p:cNvCxnSpPr>
            <a:stCxn id="376" idx="0"/>
            <a:endCxn id="372" idx="4"/>
          </p:cNvCxnSpPr>
          <p:nvPr/>
        </p:nvCxnSpPr>
        <p:spPr>
          <a:xfrm rot="10800000">
            <a:off x="8507967" y="1332904"/>
            <a:ext cx="1637200" cy="369200"/>
          </a:xfrm>
          <a:prstGeom prst="straightConnector1">
            <a:avLst/>
          </a:prstGeom>
          <a:noFill/>
          <a:ln w="19050" cap="flat" cmpd="sng">
            <a:solidFill>
              <a:srgbClr val="000000"/>
            </a:solidFill>
            <a:prstDash val="solid"/>
            <a:round/>
            <a:headEnd type="none" w="med" len="med"/>
            <a:tailEnd type="triangle" w="med" len="med"/>
          </a:ln>
        </p:spPr>
      </p:cxnSp>
      <p:cxnSp>
        <p:nvCxnSpPr>
          <p:cNvPr id="404" name="Google Shape;404;p56"/>
          <p:cNvCxnSpPr>
            <a:stCxn id="379" idx="0"/>
            <a:endCxn id="371" idx="4"/>
          </p:cNvCxnSpPr>
          <p:nvPr/>
        </p:nvCxnSpPr>
        <p:spPr>
          <a:xfrm rot="10800000">
            <a:off x="6795741" y="2167129"/>
            <a:ext cx="856000" cy="510400"/>
          </a:xfrm>
          <a:prstGeom prst="straightConnector1">
            <a:avLst/>
          </a:prstGeom>
          <a:noFill/>
          <a:ln w="19050" cap="flat" cmpd="sng">
            <a:solidFill>
              <a:srgbClr val="000000"/>
            </a:solidFill>
            <a:prstDash val="solid"/>
            <a:round/>
            <a:headEnd type="none" w="med" len="med"/>
            <a:tailEnd type="triangle" w="med" len="med"/>
          </a:ln>
        </p:spPr>
      </p:cxnSp>
      <p:cxnSp>
        <p:nvCxnSpPr>
          <p:cNvPr id="405" name="Google Shape;405;p56"/>
          <p:cNvCxnSpPr>
            <a:stCxn id="381" idx="0"/>
            <a:endCxn id="371" idx="4"/>
          </p:cNvCxnSpPr>
          <p:nvPr/>
        </p:nvCxnSpPr>
        <p:spPr>
          <a:xfrm rot="10800000">
            <a:off x="6795567" y="2167129"/>
            <a:ext cx="3349600" cy="510400"/>
          </a:xfrm>
          <a:prstGeom prst="straightConnector1">
            <a:avLst/>
          </a:prstGeom>
          <a:noFill/>
          <a:ln w="19050" cap="flat" cmpd="sng">
            <a:solidFill>
              <a:srgbClr val="000000"/>
            </a:solidFill>
            <a:prstDash val="solid"/>
            <a:round/>
            <a:headEnd type="none" w="med" len="med"/>
            <a:tailEnd type="triangle" w="med" len="med"/>
          </a:ln>
        </p:spPr>
      </p:cxnSp>
      <p:cxnSp>
        <p:nvCxnSpPr>
          <p:cNvPr id="406" name="Google Shape;406;p56"/>
          <p:cNvCxnSpPr>
            <a:stCxn id="379" idx="0"/>
            <a:endCxn id="373" idx="4"/>
          </p:cNvCxnSpPr>
          <p:nvPr/>
        </p:nvCxnSpPr>
        <p:spPr>
          <a:xfrm rot="10800000" flipH="1">
            <a:off x="7651741" y="2167129"/>
            <a:ext cx="856000" cy="510400"/>
          </a:xfrm>
          <a:prstGeom prst="straightConnector1">
            <a:avLst/>
          </a:prstGeom>
          <a:noFill/>
          <a:ln w="19050" cap="flat" cmpd="sng">
            <a:solidFill>
              <a:srgbClr val="000000"/>
            </a:solidFill>
            <a:prstDash val="solid"/>
            <a:round/>
            <a:headEnd type="none" w="med" len="med"/>
            <a:tailEnd type="triangle" w="med" len="med"/>
          </a:ln>
        </p:spPr>
      </p:cxnSp>
      <p:cxnSp>
        <p:nvCxnSpPr>
          <p:cNvPr id="407" name="Google Shape;407;p56"/>
          <p:cNvCxnSpPr>
            <a:stCxn id="381" idx="0"/>
            <a:endCxn id="373" idx="4"/>
          </p:cNvCxnSpPr>
          <p:nvPr/>
        </p:nvCxnSpPr>
        <p:spPr>
          <a:xfrm rot="10800000">
            <a:off x="8507967" y="2167129"/>
            <a:ext cx="1637200" cy="510400"/>
          </a:xfrm>
          <a:prstGeom prst="straightConnector1">
            <a:avLst/>
          </a:prstGeom>
          <a:noFill/>
          <a:ln w="19050" cap="flat" cmpd="sng">
            <a:solidFill>
              <a:srgbClr val="000000"/>
            </a:solidFill>
            <a:prstDash val="solid"/>
            <a:round/>
            <a:headEnd type="none" w="med" len="med"/>
            <a:tailEnd type="triangle" w="med" len="med"/>
          </a:ln>
        </p:spPr>
      </p:cxnSp>
      <p:cxnSp>
        <p:nvCxnSpPr>
          <p:cNvPr id="408" name="Google Shape;408;p56"/>
          <p:cNvCxnSpPr>
            <a:stCxn id="381" idx="0"/>
            <a:endCxn id="376" idx="4"/>
          </p:cNvCxnSpPr>
          <p:nvPr/>
        </p:nvCxnSpPr>
        <p:spPr>
          <a:xfrm rot="10800000">
            <a:off x="10145167" y="2167129"/>
            <a:ext cx="0" cy="510400"/>
          </a:xfrm>
          <a:prstGeom prst="straightConnector1">
            <a:avLst/>
          </a:prstGeom>
          <a:noFill/>
          <a:ln w="19050" cap="flat" cmpd="sng">
            <a:solidFill>
              <a:srgbClr val="000000"/>
            </a:solidFill>
            <a:prstDash val="solid"/>
            <a:round/>
            <a:headEnd type="none" w="med" len="med"/>
            <a:tailEnd type="triangle" w="med" len="med"/>
          </a:ln>
        </p:spPr>
      </p:cxnSp>
      <p:cxnSp>
        <p:nvCxnSpPr>
          <p:cNvPr id="409" name="Google Shape;409;p56"/>
          <p:cNvCxnSpPr>
            <a:stCxn id="379" idx="0"/>
            <a:endCxn id="376" idx="4"/>
          </p:cNvCxnSpPr>
          <p:nvPr/>
        </p:nvCxnSpPr>
        <p:spPr>
          <a:xfrm rot="10800000" flipH="1">
            <a:off x="7651741" y="2167129"/>
            <a:ext cx="2493600" cy="510400"/>
          </a:xfrm>
          <a:prstGeom prst="straightConnector1">
            <a:avLst/>
          </a:prstGeom>
          <a:noFill/>
          <a:ln w="19050" cap="flat" cmpd="sng">
            <a:solidFill>
              <a:srgbClr val="000000"/>
            </a:solidFill>
            <a:prstDash val="solid"/>
            <a:round/>
            <a:headEnd type="none" w="med" len="med"/>
            <a:tailEnd type="triangle" w="med" len="med"/>
          </a:ln>
        </p:spPr>
      </p:cxnSp>
      <p:cxnSp>
        <p:nvCxnSpPr>
          <p:cNvPr id="410" name="Google Shape;410;p56"/>
          <p:cNvCxnSpPr>
            <a:stCxn id="382" idx="0"/>
            <a:endCxn id="379" idx="4"/>
          </p:cNvCxnSpPr>
          <p:nvPr/>
        </p:nvCxnSpPr>
        <p:spPr>
          <a:xfrm rot="10800000" flipH="1">
            <a:off x="6795579" y="3142841"/>
            <a:ext cx="856000" cy="500000"/>
          </a:xfrm>
          <a:prstGeom prst="straightConnector1">
            <a:avLst/>
          </a:prstGeom>
          <a:noFill/>
          <a:ln w="19050" cap="flat" cmpd="sng">
            <a:solidFill>
              <a:srgbClr val="000000"/>
            </a:solidFill>
            <a:prstDash val="solid"/>
            <a:round/>
            <a:headEnd type="none" w="med" len="med"/>
            <a:tailEnd type="triangle" w="med" len="med"/>
          </a:ln>
        </p:spPr>
      </p:cxnSp>
      <p:cxnSp>
        <p:nvCxnSpPr>
          <p:cNvPr id="411" name="Google Shape;411;p56"/>
          <p:cNvCxnSpPr>
            <a:stCxn id="385" idx="0"/>
            <a:endCxn id="379" idx="4"/>
          </p:cNvCxnSpPr>
          <p:nvPr/>
        </p:nvCxnSpPr>
        <p:spPr>
          <a:xfrm rot="10800000">
            <a:off x="7651804" y="3142841"/>
            <a:ext cx="1637200" cy="500000"/>
          </a:xfrm>
          <a:prstGeom prst="straightConnector1">
            <a:avLst/>
          </a:prstGeom>
          <a:noFill/>
          <a:ln w="19050" cap="flat" cmpd="sng">
            <a:solidFill>
              <a:srgbClr val="000000"/>
            </a:solidFill>
            <a:prstDash val="solid"/>
            <a:round/>
            <a:headEnd type="none" w="med" len="med"/>
            <a:tailEnd type="triangle" w="med" len="med"/>
          </a:ln>
        </p:spPr>
      </p:cxnSp>
      <p:cxnSp>
        <p:nvCxnSpPr>
          <p:cNvPr id="412" name="Google Shape;412;p56"/>
          <p:cNvCxnSpPr>
            <a:stCxn id="385" idx="0"/>
            <a:endCxn id="381" idx="4"/>
          </p:cNvCxnSpPr>
          <p:nvPr/>
        </p:nvCxnSpPr>
        <p:spPr>
          <a:xfrm rot="10800000" flipH="1">
            <a:off x="9289004" y="3142841"/>
            <a:ext cx="856000" cy="500000"/>
          </a:xfrm>
          <a:prstGeom prst="straightConnector1">
            <a:avLst/>
          </a:prstGeom>
          <a:noFill/>
          <a:ln w="19050" cap="flat" cmpd="sng">
            <a:solidFill>
              <a:srgbClr val="000000"/>
            </a:solidFill>
            <a:prstDash val="solid"/>
            <a:round/>
            <a:headEnd type="none" w="med" len="med"/>
            <a:tailEnd type="triangle" w="med" len="med"/>
          </a:ln>
        </p:spPr>
      </p:cxnSp>
      <p:cxnSp>
        <p:nvCxnSpPr>
          <p:cNvPr id="413" name="Google Shape;413;p56"/>
          <p:cNvCxnSpPr>
            <a:stCxn id="386" idx="0"/>
            <a:endCxn id="381" idx="4"/>
          </p:cNvCxnSpPr>
          <p:nvPr/>
        </p:nvCxnSpPr>
        <p:spPr>
          <a:xfrm rot="10800000">
            <a:off x="10145167" y="3142829"/>
            <a:ext cx="0" cy="500000"/>
          </a:xfrm>
          <a:prstGeom prst="straightConnector1">
            <a:avLst/>
          </a:prstGeom>
          <a:noFill/>
          <a:ln w="19050" cap="flat" cmpd="sng">
            <a:solidFill>
              <a:srgbClr val="000000"/>
            </a:solidFill>
            <a:prstDash val="solid"/>
            <a:round/>
            <a:headEnd type="none" w="med" len="med"/>
            <a:tailEnd type="triangle" w="med" len="med"/>
          </a:ln>
        </p:spPr>
      </p:cxnSp>
      <p:cxnSp>
        <p:nvCxnSpPr>
          <p:cNvPr id="414" name="Google Shape;414;p56"/>
          <p:cNvCxnSpPr>
            <a:stCxn id="386" idx="0"/>
            <a:endCxn id="379" idx="4"/>
          </p:cNvCxnSpPr>
          <p:nvPr/>
        </p:nvCxnSpPr>
        <p:spPr>
          <a:xfrm rot="10800000">
            <a:off x="7651567" y="3142829"/>
            <a:ext cx="2493600" cy="500000"/>
          </a:xfrm>
          <a:prstGeom prst="straightConnector1">
            <a:avLst/>
          </a:prstGeom>
          <a:noFill/>
          <a:ln w="19050" cap="flat" cmpd="sng">
            <a:solidFill>
              <a:srgbClr val="000000"/>
            </a:solidFill>
            <a:prstDash val="solid"/>
            <a:round/>
            <a:headEnd type="none" w="med" len="med"/>
            <a:tailEnd type="triangle" w="med" len="med"/>
          </a:ln>
        </p:spPr>
      </p:cxnSp>
      <p:cxnSp>
        <p:nvCxnSpPr>
          <p:cNvPr id="415" name="Google Shape;415;p56"/>
          <p:cNvCxnSpPr>
            <a:stCxn id="382" idx="0"/>
            <a:endCxn id="381" idx="4"/>
          </p:cNvCxnSpPr>
          <p:nvPr/>
        </p:nvCxnSpPr>
        <p:spPr>
          <a:xfrm rot="10800000" flipH="1">
            <a:off x="6795579" y="3142841"/>
            <a:ext cx="3349600" cy="500000"/>
          </a:xfrm>
          <a:prstGeom prst="straightConnector1">
            <a:avLst/>
          </a:prstGeom>
          <a:noFill/>
          <a:ln w="19050" cap="flat" cmpd="sng">
            <a:solidFill>
              <a:srgbClr val="000000"/>
            </a:solidFill>
            <a:prstDash val="solid"/>
            <a:round/>
            <a:headEnd type="none" w="med" len="med"/>
            <a:tailEnd type="triangle" w="med" len="med"/>
          </a:ln>
        </p:spPr>
      </p:cxnSp>
      <p:sp>
        <p:nvSpPr>
          <p:cNvPr id="416" name="Google Shape;416;p56"/>
          <p:cNvSpPr txBox="1"/>
          <p:nvPr/>
        </p:nvSpPr>
        <p:spPr>
          <a:xfrm>
            <a:off x="2013741" y="4241692"/>
            <a:ext cx="3349600" cy="465200"/>
          </a:xfrm>
          <a:prstGeom prst="rect">
            <a:avLst/>
          </a:prstGeom>
          <a:noFill/>
          <a:ln>
            <a:noFill/>
          </a:ln>
        </p:spPr>
        <p:txBody>
          <a:bodyPr spcFirstLastPara="1" wrap="square" lIns="91433" tIns="91433" rIns="91433" bIns="91433" anchor="t" anchorCtr="0">
            <a:noAutofit/>
          </a:bodyPr>
          <a:lstStyle/>
          <a:p>
            <a:pPr algn="ctr"/>
            <a:r>
              <a:rPr lang="en" sz="2500" dirty="0">
                <a:latin typeface="Arial" panose="020B0604020202020204" pitchFamily="34" charset="0"/>
                <a:cs typeface="Arial" panose="020B0604020202020204" pitchFamily="34" charset="0"/>
              </a:rPr>
              <a:t>Standard Neural Net.</a:t>
            </a:r>
            <a:endParaRPr sz="2500" dirty="0">
              <a:latin typeface="Arial" panose="020B0604020202020204" pitchFamily="34" charset="0"/>
              <a:cs typeface="Arial" panose="020B0604020202020204" pitchFamily="34" charset="0"/>
            </a:endParaRPr>
          </a:p>
        </p:txBody>
      </p:sp>
      <p:sp>
        <p:nvSpPr>
          <p:cNvPr id="417" name="Google Shape;417;p56"/>
          <p:cNvSpPr txBox="1"/>
          <p:nvPr/>
        </p:nvSpPr>
        <p:spPr>
          <a:xfrm>
            <a:off x="6795566" y="4241697"/>
            <a:ext cx="3508725" cy="465200"/>
          </a:xfrm>
          <a:prstGeom prst="rect">
            <a:avLst/>
          </a:prstGeom>
          <a:noFill/>
          <a:ln>
            <a:noFill/>
          </a:ln>
        </p:spPr>
        <p:txBody>
          <a:bodyPr spcFirstLastPara="1" wrap="square" lIns="91433" tIns="91433" rIns="91433" bIns="91433" anchor="t" anchorCtr="0">
            <a:noAutofit/>
          </a:bodyPr>
          <a:lstStyle/>
          <a:p>
            <a:pPr algn="ctr"/>
            <a:r>
              <a:rPr lang="en" sz="2500" dirty="0">
                <a:latin typeface="Arial" panose="020B0604020202020204" pitchFamily="34" charset="0"/>
                <a:cs typeface="Arial" panose="020B0604020202020204" pitchFamily="34" charset="0"/>
              </a:rPr>
              <a:t>After applying dropout.</a:t>
            </a:r>
            <a:endParaRPr sz="2500" dirty="0">
              <a:latin typeface="Arial" panose="020B0604020202020204" pitchFamily="34" charset="0"/>
              <a:cs typeface="Arial" panose="020B0604020202020204" pitchFamily="34" charset="0"/>
            </a:endParaRPr>
          </a:p>
        </p:txBody>
      </p:sp>
      <p:sp>
        <p:nvSpPr>
          <p:cNvPr id="123" name="Slide Number Placeholder 1">
            <a:extLst>
              <a:ext uri="{FF2B5EF4-FFF2-40B4-BE49-F238E27FC236}">
                <a16:creationId xmlns:a16="http://schemas.microsoft.com/office/drawing/2014/main" id="{EB734C97-0620-4447-896F-4306A17EEDAA}"/>
              </a:ext>
            </a:extLst>
          </p:cNvPr>
          <p:cNvSpPr>
            <a:spLocks noGrp="1"/>
          </p:cNvSpPr>
          <p:nvPr>
            <p:ph type="sldNum" idx="12"/>
          </p:nvPr>
        </p:nvSpPr>
        <p:spPr>
          <a:xfrm>
            <a:off x="11391611" y="62651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15</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6841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ADE741-FDF6-A24E-920B-8BF92EB0AE45}"/>
              </a:ext>
            </a:extLst>
          </p:cNvPr>
          <p:cNvPicPr>
            <a:picLocks noChangeAspect="1"/>
          </p:cNvPicPr>
          <p:nvPr/>
        </p:nvPicPr>
        <p:blipFill>
          <a:blip r:embed="rId2"/>
          <a:stretch>
            <a:fillRect/>
          </a:stretch>
        </p:blipFill>
        <p:spPr>
          <a:xfrm>
            <a:off x="24876" y="1482990"/>
            <a:ext cx="12098335" cy="1048772"/>
          </a:xfrm>
          <a:prstGeom prst="rect">
            <a:avLst/>
          </a:prstGeom>
        </p:spPr>
      </p:pic>
      <p:sp>
        <p:nvSpPr>
          <p:cNvPr id="6" name="Google Shape;298;p56">
            <a:extLst>
              <a:ext uri="{FF2B5EF4-FFF2-40B4-BE49-F238E27FC236}">
                <a16:creationId xmlns:a16="http://schemas.microsoft.com/office/drawing/2014/main" id="{5929FDAC-56B9-D242-B6A9-FB4E10FB4381}"/>
              </a:ext>
            </a:extLst>
          </p:cNvPr>
          <p:cNvSpPr txBox="1"/>
          <p:nvPr/>
        </p:nvSpPr>
        <p:spPr>
          <a:xfrm>
            <a:off x="-21025" y="-97233"/>
            <a:ext cx="11782800" cy="917600"/>
          </a:xfrm>
          <a:prstGeom prst="rect">
            <a:avLst/>
          </a:prstGeom>
          <a:noFill/>
          <a:ln>
            <a:noFill/>
          </a:ln>
        </p:spPr>
        <p:txBody>
          <a:bodyPr spcFirstLastPara="1" wrap="square" lIns="121900" tIns="121900" rIns="121900" bIns="121900" anchor="ctr" anchorCtr="0">
            <a:noAutofit/>
          </a:bodyPr>
          <a:lstStyle/>
          <a:p>
            <a:r>
              <a:rPr lang="en" sz="5000" b="1" dirty="0">
                <a:solidFill>
                  <a:srgbClr val="000000"/>
                </a:solidFill>
                <a:latin typeface="Arial" panose="020B0604020202020204" pitchFamily="34" charset="0"/>
                <a:cs typeface="Arial" panose="020B0604020202020204" pitchFamily="34" charset="0"/>
              </a:rPr>
              <a:t>KL condition</a:t>
            </a:r>
            <a:endParaRPr sz="5000" b="1" dirty="0">
              <a:latin typeface="Arial" panose="020B0604020202020204" pitchFamily="34" charset="0"/>
              <a:cs typeface="Arial" panose="020B0604020202020204" pitchFamily="34" charset="0"/>
            </a:endParaRPr>
          </a:p>
        </p:txBody>
      </p:sp>
      <p:sp>
        <p:nvSpPr>
          <p:cNvPr id="7" name="Google Shape;300;p56">
            <a:extLst>
              <a:ext uri="{FF2B5EF4-FFF2-40B4-BE49-F238E27FC236}">
                <a16:creationId xmlns:a16="http://schemas.microsoft.com/office/drawing/2014/main" id="{81295602-E80A-3D46-992D-36A9636FB447}"/>
              </a:ext>
            </a:extLst>
          </p:cNvPr>
          <p:cNvSpPr/>
          <p:nvPr/>
        </p:nvSpPr>
        <p:spPr>
          <a:xfrm>
            <a:off x="4213375" y="361567"/>
            <a:ext cx="7548400" cy="388800"/>
          </a:xfrm>
          <a:prstGeom prst="rect">
            <a:avLst/>
          </a:prstGeom>
          <a:noFill/>
          <a:ln>
            <a:noFill/>
          </a:ln>
        </p:spPr>
        <p:txBody>
          <a:bodyPr spcFirstLastPara="1" wrap="square" lIns="90000" tIns="45000" rIns="90000" bIns="45000" anchor="t" anchorCtr="0">
            <a:noAutofit/>
          </a:bodyPr>
          <a:lstStyle/>
          <a:p>
            <a:pPr algn="r"/>
            <a:r>
              <a:rPr lang="en" sz="2400" b="1" dirty="0">
                <a:solidFill>
                  <a:srgbClr val="000000"/>
                </a:solidFill>
                <a:latin typeface="Arial" panose="020B0604020202020204" pitchFamily="34" charset="0"/>
                <a:cs typeface="Arial" panose="020B0604020202020204" pitchFamily="34" charset="0"/>
              </a:rPr>
              <a:t>Gal</a:t>
            </a:r>
            <a:r>
              <a:rPr lang="en" sz="2400" b="1" dirty="0">
                <a:latin typeface="Arial" panose="020B0604020202020204" pitchFamily="34" charset="0"/>
                <a:cs typeface="Arial" panose="020B0604020202020204" pitchFamily="34" charset="0"/>
              </a:rPr>
              <a:t> et al.</a:t>
            </a:r>
            <a:r>
              <a:rPr lang="en" sz="2400" b="1" dirty="0">
                <a:solidFill>
                  <a:srgbClr val="000000"/>
                </a:solidFill>
                <a:latin typeface="Arial" panose="020B0604020202020204" pitchFamily="34" charset="0"/>
                <a:cs typeface="Arial" panose="020B0604020202020204" pitchFamily="34" charset="0"/>
              </a:rPr>
              <a:t> 2016 </a:t>
            </a:r>
            <a:endParaRPr sz="2400" b="1" dirty="0">
              <a:solidFill>
                <a:srgbClr val="000000"/>
              </a:solidFill>
              <a:latin typeface="Arial" panose="020B0604020202020204" pitchFamily="34" charset="0"/>
              <a:cs typeface="Arial" panose="020B0604020202020204" pitchFamily="34" charset="0"/>
            </a:endParaRPr>
          </a:p>
        </p:txBody>
      </p:sp>
      <p:sp>
        <p:nvSpPr>
          <p:cNvPr id="8" name="Slide Number Placeholder 1">
            <a:extLst>
              <a:ext uri="{FF2B5EF4-FFF2-40B4-BE49-F238E27FC236}">
                <a16:creationId xmlns:a16="http://schemas.microsoft.com/office/drawing/2014/main" id="{5B50CABF-A9DF-1F4A-895E-18F9BB492D1A}"/>
              </a:ext>
            </a:extLst>
          </p:cNvPr>
          <p:cNvSpPr>
            <a:spLocks noGrp="1"/>
          </p:cNvSpPr>
          <p:nvPr>
            <p:ph type="sldNum" idx="12"/>
          </p:nvPr>
        </p:nvSpPr>
        <p:spPr>
          <a:xfrm>
            <a:off x="11391611" y="62651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16</a:t>
            </a:fld>
            <a:endParaRPr lang="en" sz="15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E529FEF-8FC9-2C4F-95AC-25BFFEE17227}"/>
              </a:ext>
            </a:extLst>
          </p:cNvPr>
          <p:cNvPicPr>
            <a:picLocks noChangeAspect="1"/>
          </p:cNvPicPr>
          <p:nvPr/>
        </p:nvPicPr>
        <p:blipFill>
          <a:blip r:embed="rId3"/>
          <a:stretch>
            <a:fillRect/>
          </a:stretch>
        </p:blipFill>
        <p:spPr>
          <a:xfrm>
            <a:off x="0" y="4044145"/>
            <a:ext cx="12199631" cy="1488355"/>
          </a:xfrm>
          <a:prstGeom prst="rect">
            <a:avLst/>
          </a:prstGeom>
        </p:spPr>
      </p:pic>
      <p:sp>
        <p:nvSpPr>
          <p:cNvPr id="10" name="Google Shape;196;p45">
            <a:extLst>
              <a:ext uri="{FF2B5EF4-FFF2-40B4-BE49-F238E27FC236}">
                <a16:creationId xmlns:a16="http://schemas.microsoft.com/office/drawing/2014/main" id="{30F82415-5252-D44A-BB18-5974F547ED76}"/>
              </a:ext>
            </a:extLst>
          </p:cNvPr>
          <p:cNvSpPr txBox="1"/>
          <p:nvPr/>
        </p:nvSpPr>
        <p:spPr>
          <a:xfrm>
            <a:off x="0" y="5908809"/>
            <a:ext cx="12192000" cy="1898382"/>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Assume a normal prior distribution over parameters.</a:t>
            </a:r>
          </a:p>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A Bernoulli variational distribution.</a:t>
            </a:r>
            <a:endParaRPr sz="2000" dirty="0">
              <a:latin typeface="Arial" panose="020B0604020202020204" pitchFamily="34" charset="0"/>
              <a:cs typeface="Arial" panose="020B0604020202020204" pitchFamily="34" charset="0"/>
            </a:endParaRPr>
          </a:p>
          <a:p>
            <a:endParaRPr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6728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57;p40">
            <a:extLst>
              <a:ext uri="{FF2B5EF4-FFF2-40B4-BE49-F238E27FC236}">
                <a16:creationId xmlns:a16="http://schemas.microsoft.com/office/drawing/2014/main" id="{F7DFA4FC-3868-774E-A2BF-BDFF0D569F6C}"/>
              </a:ext>
            </a:extLst>
          </p:cNvPr>
          <p:cNvSpPr txBox="1">
            <a:spLocks noGrp="1"/>
          </p:cNvSpPr>
          <p:nvPr>
            <p:ph type="title"/>
          </p:nvPr>
        </p:nvSpPr>
        <p:spPr>
          <a:xfrm>
            <a:off x="26850" y="-133812"/>
            <a:ext cx="113608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Ensemble methods</a:t>
            </a:r>
            <a:endParaRPr sz="50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7F4826B-9ED0-7B42-9FC8-18443A5F1C43}"/>
              </a:ext>
            </a:extLst>
          </p:cNvPr>
          <p:cNvPicPr>
            <a:picLocks noChangeAspect="1"/>
          </p:cNvPicPr>
          <p:nvPr/>
        </p:nvPicPr>
        <p:blipFill>
          <a:blip r:embed="rId3"/>
          <a:stretch>
            <a:fillRect/>
          </a:stretch>
        </p:blipFill>
        <p:spPr>
          <a:xfrm>
            <a:off x="749300" y="629788"/>
            <a:ext cx="10693400" cy="5753100"/>
          </a:xfrm>
          <a:prstGeom prst="rect">
            <a:avLst/>
          </a:prstGeom>
        </p:spPr>
      </p:pic>
      <p:sp>
        <p:nvSpPr>
          <p:cNvPr id="6" name="Rectangle 5">
            <a:extLst>
              <a:ext uri="{FF2B5EF4-FFF2-40B4-BE49-F238E27FC236}">
                <a16:creationId xmlns:a16="http://schemas.microsoft.com/office/drawing/2014/main" id="{C1E13548-1D39-2845-8762-B2FC315E0AA0}"/>
              </a:ext>
            </a:extLst>
          </p:cNvPr>
          <p:cNvSpPr/>
          <p:nvPr/>
        </p:nvSpPr>
        <p:spPr>
          <a:xfrm>
            <a:off x="938151" y="961901"/>
            <a:ext cx="3336966" cy="4393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descr="A picture containing table, clock&#10;&#10;Description automatically generated">
            <a:extLst>
              <a:ext uri="{FF2B5EF4-FFF2-40B4-BE49-F238E27FC236}">
                <a16:creationId xmlns:a16="http://schemas.microsoft.com/office/drawing/2014/main" id="{BA73604B-8BF9-B14A-B794-A5154F1C7068}"/>
              </a:ext>
            </a:extLst>
          </p:cNvPr>
          <p:cNvPicPr>
            <a:picLocks noChangeAspect="1"/>
          </p:cNvPicPr>
          <p:nvPr/>
        </p:nvPicPr>
        <p:blipFill>
          <a:blip r:embed="rId4"/>
          <a:stretch>
            <a:fillRect/>
          </a:stretch>
        </p:blipFill>
        <p:spPr>
          <a:xfrm>
            <a:off x="98100" y="3015194"/>
            <a:ext cx="4431206" cy="982287"/>
          </a:xfrm>
          <a:prstGeom prst="rect">
            <a:avLst/>
          </a:prstGeom>
        </p:spPr>
      </p:pic>
      <p:sp>
        <p:nvSpPr>
          <p:cNvPr id="10" name="Slide Number Placeholder 1">
            <a:extLst>
              <a:ext uri="{FF2B5EF4-FFF2-40B4-BE49-F238E27FC236}">
                <a16:creationId xmlns:a16="http://schemas.microsoft.com/office/drawing/2014/main" id="{CFC8F4A0-1A55-BA43-8B02-BBCDC1811A7F}"/>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17</a:t>
            </a:fld>
            <a:endParaRPr lang="en" sz="1500" dirty="0">
              <a:latin typeface="Arial" panose="020B0604020202020204" pitchFamily="34" charset="0"/>
              <a:cs typeface="Arial" panose="020B0604020202020204" pitchFamily="34" charset="0"/>
            </a:endParaRPr>
          </a:p>
        </p:txBody>
      </p:sp>
      <p:sp>
        <p:nvSpPr>
          <p:cNvPr id="11" name="Google Shape;235;p49">
            <a:extLst>
              <a:ext uri="{FF2B5EF4-FFF2-40B4-BE49-F238E27FC236}">
                <a16:creationId xmlns:a16="http://schemas.microsoft.com/office/drawing/2014/main" id="{A163513F-E678-184A-A3F7-64202531BA3A}"/>
              </a:ext>
            </a:extLst>
          </p:cNvPr>
          <p:cNvSpPr/>
          <p:nvPr/>
        </p:nvSpPr>
        <p:spPr>
          <a:xfrm>
            <a:off x="7350826" y="230953"/>
            <a:ext cx="4743074" cy="518400"/>
          </a:xfrm>
          <a:prstGeom prst="rect">
            <a:avLst/>
          </a:prstGeom>
          <a:noFill/>
          <a:ln>
            <a:noFill/>
          </a:ln>
        </p:spPr>
        <p:txBody>
          <a:bodyPr spcFirstLastPara="1" wrap="square" lIns="120000" tIns="60000" rIns="120000" bIns="60000" anchor="t" anchorCtr="0">
            <a:noAutofit/>
          </a:bodyPr>
          <a:lstStyle/>
          <a:p>
            <a:pPr algn="r"/>
            <a:r>
              <a:rPr lang="en" sz="2400" b="1" dirty="0" err="1">
                <a:latin typeface="Arial" panose="020B0604020202020204" pitchFamily="34" charset="0"/>
                <a:cs typeface="Arial" panose="020B0604020202020204" pitchFamily="34" charset="0"/>
              </a:rPr>
              <a:t>Lakshminarayanan</a:t>
            </a:r>
            <a:r>
              <a:rPr lang="en" sz="2400" b="1" dirty="0">
                <a:latin typeface="Arial" panose="020B0604020202020204" pitchFamily="34" charset="0"/>
                <a:cs typeface="Arial" panose="020B0604020202020204" pitchFamily="34" charset="0"/>
              </a:rPr>
              <a:t> et al. 2017</a:t>
            </a:r>
            <a:endParaRPr sz="24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230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9"/>
          <p:cNvSpPr txBox="1">
            <a:spLocks noGrp="1"/>
          </p:cNvSpPr>
          <p:nvPr>
            <p:ph type="title"/>
          </p:nvPr>
        </p:nvSpPr>
        <p:spPr>
          <a:xfrm>
            <a:off x="-20652" y="-83222"/>
            <a:ext cx="12335363"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Aleatoric uncertainty</a:t>
            </a:r>
            <a:endParaRPr sz="5000" b="1" dirty="0">
              <a:latin typeface="Arial" panose="020B0604020202020204" pitchFamily="34" charset="0"/>
              <a:cs typeface="Arial" panose="020B0604020202020204" pitchFamily="34" charset="0"/>
            </a:endParaRPr>
          </a:p>
        </p:txBody>
      </p:sp>
      <p:sp>
        <p:nvSpPr>
          <p:cNvPr id="235" name="Google Shape;235;p49"/>
          <p:cNvSpPr/>
          <p:nvPr/>
        </p:nvSpPr>
        <p:spPr>
          <a:xfrm>
            <a:off x="8753500" y="860347"/>
            <a:ext cx="3340400" cy="518400"/>
          </a:xfrm>
          <a:prstGeom prst="rect">
            <a:avLst/>
          </a:prstGeom>
          <a:noFill/>
          <a:ln>
            <a:noFill/>
          </a:ln>
        </p:spPr>
        <p:txBody>
          <a:bodyPr spcFirstLastPara="1" wrap="square" lIns="120000" tIns="60000" rIns="120000" bIns="60000" anchor="t" anchorCtr="0">
            <a:noAutofit/>
          </a:bodyPr>
          <a:lstStyle/>
          <a:p>
            <a:pPr algn="r"/>
            <a:r>
              <a:rPr lang="en" sz="2400" b="1" dirty="0">
                <a:latin typeface="Arial" panose="020B0604020202020204" pitchFamily="34" charset="0"/>
                <a:cs typeface="Arial" panose="020B0604020202020204" pitchFamily="34" charset="0"/>
              </a:rPr>
              <a:t>Kendall et al. 2017</a:t>
            </a:r>
            <a:endParaRPr sz="2400" b="1" dirty="0">
              <a:solidFill>
                <a:srgbClr val="000000"/>
              </a:solidFill>
              <a:latin typeface="Arial" panose="020B0604020202020204" pitchFamily="34" charset="0"/>
              <a:cs typeface="Arial" panose="020B0604020202020204" pitchFamily="34" charset="0"/>
            </a:endParaRPr>
          </a:p>
        </p:txBody>
      </p:sp>
      <p:pic>
        <p:nvPicPr>
          <p:cNvPr id="236" name="Google Shape;236;p49"/>
          <p:cNvPicPr preferRelativeResize="0"/>
          <p:nvPr/>
        </p:nvPicPr>
        <p:blipFill>
          <a:blip r:embed="rId3">
            <a:alphaModFix/>
          </a:blip>
          <a:stretch>
            <a:fillRect/>
          </a:stretch>
        </p:blipFill>
        <p:spPr>
          <a:xfrm>
            <a:off x="3721100" y="2148386"/>
            <a:ext cx="4749800" cy="622300"/>
          </a:xfrm>
          <a:prstGeom prst="rect">
            <a:avLst/>
          </a:prstGeom>
          <a:noFill/>
          <a:ln>
            <a:noFill/>
          </a:ln>
        </p:spPr>
      </p:pic>
      <p:pic>
        <p:nvPicPr>
          <p:cNvPr id="237" name="Google Shape;237;p49"/>
          <p:cNvPicPr preferRelativeResize="0"/>
          <p:nvPr/>
        </p:nvPicPr>
        <p:blipFill>
          <a:blip r:embed="rId4">
            <a:alphaModFix/>
          </a:blip>
          <a:stretch>
            <a:fillRect/>
          </a:stretch>
        </p:blipFill>
        <p:spPr>
          <a:xfrm>
            <a:off x="4248150" y="3516826"/>
            <a:ext cx="3695700" cy="495300"/>
          </a:xfrm>
          <a:prstGeom prst="rect">
            <a:avLst/>
          </a:prstGeom>
          <a:noFill/>
          <a:ln>
            <a:noFill/>
          </a:ln>
        </p:spPr>
      </p:pic>
      <p:pic>
        <p:nvPicPr>
          <p:cNvPr id="2050" name="Picture 2">
            <a:extLst>
              <a:ext uri="{FF2B5EF4-FFF2-40B4-BE49-F238E27FC236}">
                <a16:creationId xmlns:a16="http://schemas.microsoft.com/office/drawing/2014/main" id="{EB74A4AA-C67F-F343-9C7F-D2BBE33651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667" y="4758267"/>
            <a:ext cx="6434667" cy="9652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1">
            <a:extLst>
              <a:ext uri="{FF2B5EF4-FFF2-40B4-BE49-F238E27FC236}">
                <a16:creationId xmlns:a16="http://schemas.microsoft.com/office/drawing/2014/main" id="{EB34439F-141C-AC41-BD55-19F37D6E2F72}"/>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18</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864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40;p49">
            <a:extLst>
              <a:ext uri="{FF2B5EF4-FFF2-40B4-BE49-F238E27FC236}">
                <a16:creationId xmlns:a16="http://schemas.microsoft.com/office/drawing/2014/main" id="{DC2ADE2F-0409-654B-BDA6-A5B53B83308F}"/>
              </a:ext>
            </a:extLst>
          </p:cNvPr>
          <p:cNvPicPr preferRelativeResize="0"/>
          <p:nvPr/>
        </p:nvPicPr>
        <p:blipFill>
          <a:blip r:embed="rId3">
            <a:alphaModFix/>
          </a:blip>
          <a:stretch>
            <a:fillRect/>
          </a:stretch>
        </p:blipFill>
        <p:spPr>
          <a:xfrm>
            <a:off x="1538778" y="3154855"/>
            <a:ext cx="9385300" cy="1295400"/>
          </a:xfrm>
          <a:prstGeom prst="rect">
            <a:avLst/>
          </a:prstGeom>
          <a:noFill/>
          <a:ln>
            <a:noFill/>
          </a:ln>
        </p:spPr>
      </p:pic>
      <p:pic>
        <p:nvPicPr>
          <p:cNvPr id="6" name="Google Shape;241;p49">
            <a:extLst>
              <a:ext uri="{FF2B5EF4-FFF2-40B4-BE49-F238E27FC236}">
                <a16:creationId xmlns:a16="http://schemas.microsoft.com/office/drawing/2014/main" id="{B7D10B15-2A25-A94D-A5A1-94B6FF93DA00}"/>
              </a:ext>
            </a:extLst>
          </p:cNvPr>
          <p:cNvPicPr preferRelativeResize="0"/>
          <p:nvPr/>
        </p:nvPicPr>
        <p:blipFill>
          <a:blip r:embed="rId4">
            <a:alphaModFix/>
          </a:blip>
          <a:stretch>
            <a:fillRect/>
          </a:stretch>
        </p:blipFill>
        <p:spPr>
          <a:xfrm>
            <a:off x="3011975" y="4944278"/>
            <a:ext cx="6438900" cy="1104900"/>
          </a:xfrm>
          <a:prstGeom prst="rect">
            <a:avLst/>
          </a:prstGeom>
          <a:noFill/>
          <a:ln>
            <a:noFill/>
          </a:ln>
        </p:spPr>
      </p:pic>
      <p:pic>
        <p:nvPicPr>
          <p:cNvPr id="7" name="Picture 6">
            <a:extLst>
              <a:ext uri="{FF2B5EF4-FFF2-40B4-BE49-F238E27FC236}">
                <a16:creationId xmlns:a16="http://schemas.microsoft.com/office/drawing/2014/main" id="{4CBB827F-F5D7-334D-8110-17C6B389BE55}"/>
              </a:ext>
            </a:extLst>
          </p:cNvPr>
          <p:cNvPicPr>
            <a:picLocks noChangeAspect="1"/>
          </p:cNvPicPr>
          <p:nvPr/>
        </p:nvPicPr>
        <p:blipFill>
          <a:blip r:embed="rId5"/>
          <a:stretch>
            <a:fillRect/>
          </a:stretch>
        </p:blipFill>
        <p:spPr>
          <a:xfrm>
            <a:off x="2430737" y="1935509"/>
            <a:ext cx="7601380" cy="725323"/>
          </a:xfrm>
          <a:prstGeom prst="rect">
            <a:avLst/>
          </a:prstGeom>
        </p:spPr>
      </p:pic>
      <p:sp>
        <p:nvSpPr>
          <p:cNvPr id="8" name="Google Shape;234;p49">
            <a:extLst>
              <a:ext uri="{FF2B5EF4-FFF2-40B4-BE49-F238E27FC236}">
                <a16:creationId xmlns:a16="http://schemas.microsoft.com/office/drawing/2014/main" id="{7B7AFCF0-57A5-2B49-B129-235B3AE19EC2}"/>
              </a:ext>
            </a:extLst>
          </p:cNvPr>
          <p:cNvSpPr txBox="1">
            <a:spLocks noGrp="1"/>
          </p:cNvSpPr>
          <p:nvPr>
            <p:ph type="title"/>
          </p:nvPr>
        </p:nvSpPr>
        <p:spPr>
          <a:xfrm>
            <a:off x="-8776" y="-83222"/>
            <a:ext cx="12200775"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Modified loss function for classification</a:t>
            </a:r>
            <a:endParaRPr sz="5000" b="1" dirty="0">
              <a:latin typeface="Arial" panose="020B0604020202020204" pitchFamily="34" charset="0"/>
              <a:cs typeface="Arial" panose="020B0604020202020204" pitchFamily="34" charset="0"/>
            </a:endParaRPr>
          </a:p>
        </p:txBody>
      </p:sp>
      <p:sp>
        <p:nvSpPr>
          <p:cNvPr id="9" name="Google Shape;235;p49">
            <a:extLst>
              <a:ext uri="{FF2B5EF4-FFF2-40B4-BE49-F238E27FC236}">
                <a16:creationId xmlns:a16="http://schemas.microsoft.com/office/drawing/2014/main" id="{4E528B50-E51F-864F-8144-AF2099DE928A}"/>
              </a:ext>
            </a:extLst>
          </p:cNvPr>
          <p:cNvSpPr/>
          <p:nvPr/>
        </p:nvSpPr>
        <p:spPr>
          <a:xfrm>
            <a:off x="8753500" y="860347"/>
            <a:ext cx="3340400" cy="518400"/>
          </a:xfrm>
          <a:prstGeom prst="rect">
            <a:avLst/>
          </a:prstGeom>
          <a:noFill/>
          <a:ln>
            <a:noFill/>
          </a:ln>
        </p:spPr>
        <p:txBody>
          <a:bodyPr spcFirstLastPara="1" wrap="square" lIns="120000" tIns="60000" rIns="120000" bIns="60000" anchor="t" anchorCtr="0">
            <a:noAutofit/>
          </a:bodyPr>
          <a:lstStyle/>
          <a:p>
            <a:pPr algn="r"/>
            <a:r>
              <a:rPr lang="en" sz="2400" b="1" dirty="0">
                <a:latin typeface="Arial" panose="020B0604020202020204" pitchFamily="34" charset="0"/>
                <a:cs typeface="Arial" panose="020B0604020202020204" pitchFamily="34" charset="0"/>
              </a:rPr>
              <a:t>Kendall et al. 2017</a:t>
            </a:r>
            <a:endParaRPr sz="2400" b="1" dirty="0">
              <a:solidFill>
                <a:srgbClr val="000000"/>
              </a:solidFill>
              <a:latin typeface="Arial" panose="020B0604020202020204" pitchFamily="34" charset="0"/>
              <a:cs typeface="Arial" panose="020B0604020202020204" pitchFamily="34" charset="0"/>
            </a:endParaRPr>
          </a:p>
        </p:txBody>
      </p:sp>
      <p:sp>
        <p:nvSpPr>
          <p:cNvPr id="10" name="Slide Number Placeholder 1">
            <a:extLst>
              <a:ext uri="{FF2B5EF4-FFF2-40B4-BE49-F238E27FC236}">
                <a16:creationId xmlns:a16="http://schemas.microsoft.com/office/drawing/2014/main" id="{AB3E6C85-EA37-FC41-B1AC-E5F603E49145}"/>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19</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0501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D0FF1A-7F49-5049-AAE2-3C604F1A96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13" y="1040780"/>
            <a:ext cx="6616391" cy="49622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2427EC0-1798-E748-9B13-C99F017F2122}"/>
              </a:ext>
            </a:extLst>
          </p:cNvPr>
          <p:cNvSpPr/>
          <p:nvPr/>
        </p:nvSpPr>
        <p:spPr>
          <a:xfrm>
            <a:off x="5939760" y="3223817"/>
            <a:ext cx="253596" cy="461665"/>
          </a:xfrm>
          <a:prstGeom prst="rect">
            <a:avLst/>
          </a:prstGeom>
        </p:spPr>
        <p:txBody>
          <a:bodyPr wrap="none">
            <a:spAutoFit/>
          </a:bodyPr>
          <a:lstStyle/>
          <a:p>
            <a:r>
              <a:rPr lang="en-US" sz="2400" dirty="0"/>
              <a:t> </a:t>
            </a:r>
          </a:p>
        </p:txBody>
      </p:sp>
      <p:pic>
        <p:nvPicPr>
          <p:cNvPr id="1028" name="Picture 4">
            <a:extLst>
              <a:ext uri="{FF2B5EF4-FFF2-40B4-BE49-F238E27FC236}">
                <a16:creationId xmlns:a16="http://schemas.microsoft.com/office/drawing/2014/main" id="{EF4785ED-14CD-A54D-9896-210AC0E0A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421" y="1040780"/>
            <a:ext cx="6616392" cy="4962293"/>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28;p48">
            <a:extLst>
              <a:ext uri="{FF2B5EF4-FFF2-40B4-BE49-F238E27FC236}">
                <a16:creationId xmlns:a16="http://schemas.microsoft.com/office/drawing/2014/main" id="{130A7BA1-31AD-CF48-932A-5F7C831D5000}"/>
              </a:ext>
            </a:extLst>
          </p:cNvPr>
          <p:cNvSpPr/>
          <p:nvPr/>
        </p:nvSpPr>
        <p:spPr>
          <a:xfrm>
            <a:off x="5811039" y="3245008"/>
            <a:ext cx="758440" cy="41036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157;p40">
            <a:extLst>
              <a:ext uri="{FF2B5EF4-FFF2-40B4-BE49-F238E27FC236}">
                <a16:creationId xmlns:a16="http://schemas.microsoft.com/office/drawing/2014/main" id="{A9B0A3DB-1679-5E49-A701-EFF80EF5B4FA}"/>
              </a:ext>
            </a:extLst>
          </p:cNvPr>
          <p:cNvSpPr txBox="1">
            <a:spLocks noGrp="1"/>
          </p:cNvSpPr>
          <p:nvPr>
            <p:ph type="title"/>
          </p:nvPr>
        </p:nvSpPr>
        <p:spPr>
          <a:xfrm>
            <a:off x="-44405" y="-133812"/>
            <a:ext cx="113608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Motivation</a:t>
            </a:r>
            <a:endParaRPr sz="5000" b="1" dirty="0">
              <a:latin typeface="Arial" panose="020B0604020202020204" pitchFamily="34" charset="0"/>
              <a:cs typeface="Arial" panose="020B0604020202020204" pitchFamily="34" charset="0"/>
            </a:endParaRPr>
          </a:p>
        </p:txBody>
      </p:sp>
      <p:sp>
        <p:nvSpPr>
          <p:cNvPr id="12" name="Google Shape;65;p14">
            <a:extLst>
              <a:ext uri="{FF2B5EF4-FFF2-40B4-BE49-F238E27FC236}">
                <a16:creationId xmlns:a16="http://schemas.microsoft.com/office/drawing/2014/main" id="{322A8C56-65E3-D341-BE75-BFD5337FB2AA}"/>
              </a:ext>
            </a:extLst>
          </p:cNvPr>
          <p:cNvSpPr txBox="1"/>
          <p:nvPr/>
        </p:nvSpPr>
        <p:spPr>
          <a:xfrm>
            <a:off x="5482500" y="2998613"/>
            <a:ext cx="1227000" cy="23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f </a:t>
            </a:r>
            <a:endParaRPr sz="2000" dirty="0"/>
          </a:p>
        </p:txBody>
      </p:sp>
      <p:sp>
        <p:nvSpPr>
          <p:cNvPr id="13" name="Google Shape;190;p44">
            <a:extLst>
              <a:ext uri="{FF2B5EF4-FFF2-40B4-BE49-F238E27FC236}">
                <a16:creationId xmlns:a16="http://schemas.microsoft.com/office/drawing/2014/main" id="{DB7116E7-706A-8F41-8036-A8899565BD88}"/>
              </a:ext>
            </a:extLst>
          </p:cNvPr>
          <p:cNvSpPr/>
          <p:nvPr/>
        </p:nvSpPr>
        <p:spPr>
          <a:xfrm>
            <a:off x="0" y="6038057"/>
            <a:ext cx="12192000" cy="544400"/>
          </a:xfrm>
          <a:prstGeom prst="rect">
            <a:avLst/>
          </a:prstGeom>
          <a:noFill/>
          <a:ln>
            <a:noFill/>
          </a:ln>
        </p:spPr>
        <p:txBody>
          <a:bodyPr spcFirstLastPara="1" wrap="square" lIns="90000" tIns="45000" rIns="90000" bIns="45000" anchor="t" anchorCtr="0">
            <a:noAutofit/>
          </a:bodyPr>
          <a:lstStyle/>
          <a:p>
            <a:r>
              <a:rPr lang="en" sz="2500" dirty="0">
                <a:solidFill>
                  <a:srgbClr val="000000"/>
                </a:solidFill>
                <a:latin typeface="Arial" panose="020B0604020202020204" pitchFamily="34" charset="0"/>
                <a:cs typeface="Arial" panose="020B0604020202020204" pitchFamily="34" charset="0"/>
              </a:rPr>
              <a:t>Box (1976): “All models are wrong but some are useful.”</a:t>
            </a:r>
            <a:endParaRPr sz="2500" dirty="0">
              <a:solidFill>
                <a:srgbClr val="000000"/>
              </a:solidFill>
              <a:latin typeface="Arial" panose="020B0604020202020204" pitchFamily="34" charset="0"/>
              <a:cs typeface="Arial" panose="020B0604020202020204" pitchFamily="34" charset="0"/>
            </a:endParaRPr>
          </a:p>
        </p:txBody>
      </p:sp>
      <p:sp>
        <p:nvSpPr>
          <p:cNvPr id="14" name="Slide Number Placeholder 1">
            <a:extLst>
              <a:ext uri="{FF2B5EF4-FFF2-40B4-BE49-F238E27FC236}">
                <a16:creationId xmlns:a16="http://schemas.microsoft.com/office/drawing/2014/main" id="{8F9C78F5-3250-3349-B1AB-6F56AAF80EE7}"/>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2</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4167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4;p49">
            <a:extLst>
              <a:ext uri="{FF2B5EF4-FFF2-40B4-BE49-F238E27FC236}">
                <a16:creationId xmlns:a16="http://schemas.microsoft.com/office/drawing/2014/main" id="{1B714209-E1ED-5740-8244-592CBD1B251C}"/>
              </a:ext>
            </a:extLst>
          </p:cNvPr>
          <p:cNvSpPr txBox="1">
            <a:spLocks noGrp="1"/>
          </p:cNvSpPr>
          <p:nvPr>
            <p:ph type="title"/>
          </p:nvPr>
        </p:nvSpPr>
        <p:spPr>
          <a:xfrm>
            <a:off x="3100" y="-95097"/>
            <a:ext cx="119958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Learned loss attenuation</a:t>
            </a:r>
            <a:endParaRPr sz="5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Google Shape;299;p56">
                <a:extLst>
                  <a:ext uri="{FF2B5EF4-FFF2-40B4-BE49-F238E27FC236}">
                    <a16:creationId xmlns:a16="http://schemas.microsoft.com/office/drawing/2014/main" id="{EFEC4ADE-94D8-A543-A79E-5C0026F8C4E9}"/>
                  </a:ext>
                </a:extLst>
              </p:cNvPr>
              <p:cNvSpPr/>
              <p:nvPr/>
            </p:nvSpPr>
            <p:spPr>
              <a:xfrm>
                <a:off x="98100" y="2147664"/>
                <a:ext cx="12192000" cy="2562673"/>
              </a:xfrm>
              <a:prstGeom prst="rect">
                <a:avLst/>
              </a:prstGeom>
              <a:noFill/>
              <a:ln>
                <a:noFill/>
              </a:ln>
            </p:spPr>
            <p:txBody>
              <a:bodyPr spcFirstLastPara="1" wrap="square" lIns="90000" tIns="45000" rIns="90000" bIns="45000" anchor="t" anchorCtr="0">
                <a:noAutofit/>
              </a:bodyPr>
              <a:lstStyle/>
              <a:p>
                <a:pPr marL="342900" lvl="0" indent="-342900">
                  <a:buClr>
                    <a:schemeClr val="dk1"/>
                  </a:buClr>
                  <a:buSzPts val="1100"/>
                  <a:buFont typeface="Arial" panose="020B0604020202020204" pitchFamily="34" charset="0"/>
                  <a:buChar char="•"/>
                </a:pPr>
                <a:r>
                  <a:rPr lang="en-US" sz="2500" dirty="0">
                    <a:solidFill>
                      <a:schemeClr val="dk1"/>
                    </a:solidFill>
                    <a:latin typeface="Arial" panose="020B0604020202020204" pitchFamily="34" charset="0"/>
                    <a:cs typeface="Arial" panose="020B0604020202020204" pitchFamily="34" charset="0"/>
                  </a:rPr>
                  <a:t>Right logit &gt; other logits: Increase variance -&gt; Increase loss.</a:t>
                </a:r>
              </a:p>
              <a:p>
                <a:pPr marL="342900" lvl="0" indent="-342900">
                  <a:buClr>
                    <a:schemeClr val="dk1"/>
                  </a:buClr>
                  <a:buSzPts val="1100"/>
                  <a:buFont typeface="Arial" panose="020B0604020202020204" pitchFamily="34" charset="0"/>
                  <a:buChar char="•"/>
                </a:pPr>
                <a:r>
                  <a:rPr lang="en-US" sz="2500" dirty="0">
                    <a:solidFill>
                      <a:schemeClr val="dk1"/>
                    </a:solidFill>
                    <a:latin typeface="Arial" panose="020B0604020202020204" pitchFamily="34" charset="0"/>
                    <a:cs typeface="Arial" panose="020B0604020202020204" pitchFamily="34" charset="0"/>
                  </a:rPr>
                  <a:t>Wrong logit &gt; right logit: </a:t>
                </a:r>
              </a:p>
              <a:p>
                <a:pPr lvl="0">
                  <a:buClr>
                    <a:schemeClr val="dk1"/>
                  </a:buClr>
                  <a:buSzPts val="1100"/>
                </a:pPr>
                <a:r>
                  <a:rPr lang="en-US" sz="2500" dirty="0">
                    <a:solidFill>
                      <a:schemeClr val="dk1"/>
                    </a:solidFill>
                    <a:latin typeface="Arial" panose="020B0604020202020204" pitchFamily="34" charset="0"/>
                    <a:cs typeface="Arial" panose="020B0604020202020204" pitchFamily="34" charset="0"/>
                  </a:rPr>
                  <a:t>	1. Loss is penalized by </a:t>
                </a:r>
                <a14:m>
                  <m:oMath xmlns:m="http://schemas.openxmlformats.org/officeDocument/2006/math">
                    <m:sSub>
                      <m:sSubPr>
                        <m:ctrlPr>
                          <a:rPr lang="en-US" sz="2500" i="1">
                            <a:solidFill>
                              <a:schemeClr val="dk1"/>
                            </a:solidFill>
                            <a:latin typeface="Cambria Math" panose="02040503050406030204" pitchFamily="18" charset="0"/>
                          </a:rPr>
                        </m:ctrlPr>
                      </m:sSubPr>
                      <m:e>
                        <m:r>
                          <a:rPr lang="en-US" sz="2500" i="1">
                            <a:solidFill>
                              <a:schemeClr val="dk1"/>
                            </a:solidFill>
                            <a:latin typeface="Cambria Math" panose="02040503050406030204" pitchFamily="18" charset="0"/>
                          </a:rPr>
                          <m:t>𝑓</m:t>
                        </m:r>
                      </m:e>
                      <m:sub>
                        <m:r>
                          <a:rPr lang="en-US" sz="2500" i="1">
                            <a:solidFill>
                              <a:schemeClr val="dk1"/>
                            </a:solidFill>
                            <a:latin typeface="Cambria Math" panose="02040503050406030204" pitchFamily="18" charset="0"/>
                          </a:rPr>
                          <m:t>𝑐</m:t>
                        </m:r>
                        <m:r>
                          <a:rPr lang="en-US" sz="2500" i="1">
                            <a:solidFill>
                              <a:schemeClr val="dk1"/>
                            </a:solidFill>
                            <a:latin typeface="Cambria Math" panose="02040503050406030204" pitchFamily="18" charset="0"/>
                          </a:rPr>
                          <m:t>′</m:t>
                        </m:r>
                      </m:sub>
                    </m:sSub>
                    <m:r>
                      <a:rPr lang="en-US" sz="2500" i="1">
                        <a:solidFill>
                          <a:schemeClr val="dk1"/>
                        </a:solidFill>
                        <a:latin typeface="Cambria Math" panose="02040503050406030204" pitchFamily="18" charset="0"/>
                      </a:rPr>
                      <m:t>−</m:t>
                    </m:r>
                    <m:sSub>
                      <m:sSubPr>
                        <m:ctrlPr>
                          <a:rPr lang="en-US" sz="2500" i="1">
                            <a:solidFill>
                              <a:schemeClr val="dk1"/>
                            </a:solidFill>
                            <a:latin typeface="Cambria Math" panose="02040503050406030204" pitchFamily="18" charset="0"/>
                          </a:rPr>
                        </m:ctrlPr>
                      </m:sSubPr>
                      <m:e>
                        <m:r>
                          <a:rPr lang="en-US" sz="2500" i="1">
                            <a:solidFill>
                              <a:schemeClr val="dk1"/>
                            </a:solidFill>
                            <a:latin typeface="Cambria Math" panose="02040503050406030204" pitchFamily="18" charset="0"/>
                          </a:rPr>
                          <m:t>𝑓</m:t>
                        </m:r>
                      </m:e>
                      <m:sub>
                        <m:r>
                          <a:rPr lang="en-US" sz="2500" i="1">
                            <a:solidFill>
                              <a:schemeClr val="dk1"/>
                            </a:solidFill>
                            <a:latin typeface="Cambria Math" panose="02040503050406030204" pitchFamily="18" charset="0"/>
                          </a:rPr>
                          <m:t>𝑐</m:t>
                        </m:r>
                      </m:sub>
                    </m:sSub>
                  </m:oMath>
                </a14:m>
                <a:r>
                  <a:rPr lang="en-US" sz="2500" dirty="0">
                    <a:solidFill>
                      <a:schemeClr val="dk1"/>
                    </a:solidFill>
                    <a:latin typeface="Arial" panose="020B0604020202020204" pitchFamily="34" charset="0"/>
                    <a:cs typeface="Arial" panose="020B0604020202020204" pitchFamily="34" charset="0"/>
                  </a:rPr>
                  <a:t> when </a:t>
                </a:r>
                <a14:m>
                  <m:oMath xmlns:m="http://schemas.openxmlformats.org/officeDocument/2006/math">
                    <m:r>
                      <a:rPr lang="en-US" sz="2500" i="1">
                        <a:solidFill>
                          <a:schemeClr val="dk1"/>
                        </a:solidFill>
                        <a:latin typeface="Cambria Math" panose="02040503050406030204" pitchFamily="18" charset="0"/>
                        <a:ea typeface="Cambria Math" panose="02040503050406030204" pitchFamily="18" charset="0"/>
                        <a:cs typeface="Arial" panose="020B0604020202020204" pitchFamily="34" charset="0"/>
                      </a:rPr>
                      <m:t>𝜎</m:t>
                    </m:r>
                  </m:oMath>
                </a14:m>
                <a:r>
                  <a:rPr lang="en-US" sz="2500" dirty="0">
                    <a:solidFill>
                      <a:schemeClr val="dk1"/>
                    </a:solidFill>
                    <a:latin typeface="Arial" panose="020B0604020202020204" pitchFamily="34" charset="0"/>
                    <a:cs typeface="Arial" panose="020B0604020202020204" pitchFamily="34" charset="0"/>
                  </a:rPr>
                  <a:t> is low.</a:t>
                </a:r>
              </a:p>
              <a:p>
                <a:pPr lvl="0">
                  <a:buClr>
                    <a:schemeClr val="dk1"/>
                  </a:buClr>
                  <a:buSzPts val="1100"/>
                </a:pPr>
                <a:r>
                  <a:rPr lang="en-US" sz="2500" dirty="0">
                    <a:solidFill>
                      <a:schemeClr val="dk1"/>
                    </a:solidFill>
                    <a:latin typeface="Arial" panose="020B0604020202020204" pitchFamily="34" charset="0"/>
                    <a:cs typeface="Arial" panose="020B0604020202020204" pitchFamily="34" charset="0"/>
                  </a:rPr>
                  <a:t>	2. Increase </a:t>
                </a:r>
                <a14:m>
                  <m:oMath xmlns:m="http://schemas.openxmlformats.org/officeDocument/2006/math">
                    <m:r>
                      <a:rPr lang="en-US" sz="2500" i="1">
                        <a:solidFill>
                          <a:schemeClr val="dk1"/>
                        </a:solidFill>
                        <a:latin typeface="Cambria Math" panose="02040503050406030204" pitchFamily="18" charset="0"/>
                        <a:ea typeface="Cambria Math" panose="02040503050406030204" pitchFamily="18" charset="0"/>
                        <a:cs typeface="Arial" panose="020B0604020202020204" pitchFamily="34" charset="0"/>
                      </a:rPr>
                      <m:t>𝜎</m:t>
                    </m:r>
                  </m:oMath>
                </a14:m>
                <a:r>
                  <a:rPr lang="en-US" sz="2500" dirty="0">
                    <a:solidFill>
                      <a:schemeClr val="dk1"/>
                    </a:solidFill>
                    <a:latin typeface="Arial" panose="020B0604020202020204" pitchFamily="34" charset="0"/>
                    <a:cs typeface="Arial" panose="020B0604020202020204" pitchFamily="34" charset="0"/>
                  </a:rPr>
                  <a:t> -&gt; Decrease loss slightly.</a:t>
                </a:r>
              </a:p>
              <a:p>
                <a:pPr>
                  <a:buClr>
                    <a:schemeClr val="dk1"/>
                  </a:buClr>
                  <a:buSzPts val="1100"/>
                </a:pPr>
                <a:r>
                  <a:rPr lang="en-US" sz="2500" dirty="0">
                    <a:solidFill>
                      <a:schemeClr val="dk1"/>
                    </a:solidFill>
                    <a:latin typeface="Arial" panose="020B0604020202020204" pitchFamily="34" charset="0"/>
                    <a:cs typeface="Arial" panose="020B0604020202020204" pitchFamily="34" charset="0"/>
                  </a:rPr>
                  <a:t>-&gt; weight the samples where the loss decreased more than the samples where the loss increased.</a:t>
                </a:r>
              </a:p>
              <a:p>
                <a:pPr lvl="0">
                  <a:buClr>
                    <a:schemeClr val="dk1"/>
                  </a:buClr>
                  <a:buSzPts val="1100"/>
                </a:pPr>
                <a:endParaRPr lang="en-US" sz="2500" dirty="0">
                  <a:solidFill>
                    <a:schemeClr val="dk1"/>
                  </a:solidFill>
                  <a:latin typeface="Arial" panose="020B0604020202020204" pitchFamily="34" charset="0"/>
                  <a:cs typeface="Arial" panose="020B0604020202020204" pitchFamily="34" charset="0"/>
                </a:endParaRPr>
              </a:p>
              <a:p>
                <a:pPr lvl="0">
                  <a:buClr>
                    <a:schemeClr val="dk1"/>
                  </a:buClr>
                  <a:buSzPts val="1100"/>
                </a:pPr>
                <a:r>
                  <a:rPr lang="en-US" sz="2500" dirty="0">
                    <a:solidFill>
                      <a:schemeClr val="dk1"/>
                    </a:solidFill>
                    <a:latin typeface="Arial" panose="020B0604020202020204" pitchFamily="34" charset="0"/>
                    <a:cs typeface="Arial" panose="020B0604020202020204" pitchFamily="34" charset="0"/>
                  </a:rPr>
                  <a:t>	</a:t>
                </a:r>
              </a:p>
              <a:p>
                <a:pPr lvl="0">
                  <a:buClr>
                    <a:schemeClr val="dk1"/>
                  </a:buClr>
                  <a:buSzPts val="1100"/>
                </a:pPr>
                <a:endParaRPr sz="2500" dirty="0">
                  <a:solidFill>
                    <a:srgbClr val="000000"/>
                  </a:solidFill>
                  <a:latin typeface="Arial" panose="020B0604020202020204" pitchFamily="34" charset="0"/>
                  <a:cs typeface="Arial" panose="020B0604020202020204" pitchFamily="34" charset="0"/>
                </a:endParaRPr>
              </a:p>
            </p:txBody>
          </p:sp>
        </mc:Choice>
        <mc:Fallback xmlns="">
          <p:sp>
            <p:nvSpPr>
              <p:cNvPr id="6" name="Google Shape;299;p56">
                <a:extLst>
                  <a:ext uri="{FF2B5EF4-FFF2-40B4-BE49-F238E27FC236}">
                    <a16:creationId xmlns:a16="http://schemas.microsoft.com/office/drawing/2014/main" id="{EFEC4ADE-94D8-A543-A79E-5C0026F8C4E9}"/>
                  </a:ext>
                </a:extLst>
              </p:cNvPr>
              <p:cNvSpPr>
                <a:spLocks noRot="1" noChangeAspect="1" noMove="1" noResize="1" noEditPoints="1" noAdjustHandles="1" noChangeArrowheads="1" noChangeShapeType="1" noTextEdit="1"/>
              </p:cNvSpPr>
              <p:nvPr/>
            </p:nvSpPr>
            <p:spPr>
              <a:xfrm>
                <a:off x="98100" y="2147664"/>
                <a:ext cx="12192000" cy="2562673"/>
              </a:xfrm>
              <a:prstGeom prst="rect">
                <a:avLst/>
              </a:prstGeom>
              <a:blipFill>
                <a:blip r:embed="rId2"/>
                <a:stretch>
                  <a:fillRect l="-728" t="-1478"/>
                </a:stretch>
              </a:blipFill>
              <a:ln>
                <a:noFill/>
              </a:ln>
            </p:spPr>
            <p:txBody>
              <a:bodyPr/>
              <a:lstStyle/>
              <a:p>
                <a:r>
                  <a:rPr lang="en-US">
                    <a:noFill/>
                  </a:rPr>
                  <a:t> </a:t>
                </a:r>
              </a:p>
            </p:txBody>
          </p:sp>
        </mc:Fallback>
      </mc:AlternateContent>
      <p:sp>
        <p:nvSpPr>
          <p:cNvPr id="7" name="Slide Number Placeholder 1">
            <a:extLst>
              <a:ext uri="{FF2B5EF4-FFF2-40B4-BE49-F238E27FC236}">
                <a16:creationId xmlns:a16="http://schemas.microsoft.com/office/drawing/2014/main" id="{934DD342-3FEC-7E48-826A-35345B012A2E}"/>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20</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375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1"/>
          <p:cNvSpPr/>
          <p:nvPr/>
        </p:nvSpPr>
        <p:spPr>
          <a:xfrm>
            <a:off x="8217932" y="5961623"/>
            <a:ext cx="3340400" cy="518400"/>
          </a:xfrm>
          <a:prstGeom prst="rect">
            <a:avLst/>
          </a:prstGeom>
          <a:noFill/>
          <a:ln>
            <a:noFill/>
          </a:ln>
        </p:spPr>
        <p:txBody>
          <a:bodyPr spcFirstLastPara="1" wrap="square" lIns="120000" tIns="60000" rIns="120000" bIns="60000" anchor="t" anchorCtr="0">
            <a:noAutofit/>
          </a:bodyPr>
          <a:lstStyle/>
          <a:p>
            <a:pPr algn="r"/>
            <a:r>
              <a:rPr lang="en" sz="2667" b="1" dirty="0"/>
              <a:t>Dorman</a:t>
            </a:r>
            <a:endParaRPr sz="2400" b="1" dirty="0">
              <a:solidFill>
                <a:srgbClr val="000000"/>
              </a:solidFill>
            </a:endParaRPr>
          </a:p>
        </p:txBody>
      </p:sp>
      <p:pic>
        <p:nvPicPr>
          <p:cNvPr id="256" name="Google Shape;256;p51"/>
          <p:cNvPicPr preferRelativeResize="0"/>
          <p:nvPr/>
        </p:nvPicPr>
        <p:blipFill>
          <a:blip r:embed="rId3">
            <a:alphaModFix/>
          </a:blip>
          <a:stretch>
            <a:fillRect/>
          </a:stretch>
        </p:blipFill>
        <p:spPr>
          <a:xfrm>
            <a:off x="2412851" y="203200"/>
            <a:ext cx="7366288" cy="6451600"/>
          </a:xfrm>
          <a:prstGeom prst="rect">
            <a:avLst/>
          </a:prstGeom>
          <a:noFill/>
          <a:ln>
            <a:noFill/>
          </a:ln>
        </p:spPr>
      </p:pic>
      <p:pic>
        <p:nvPicPr>
          <p:cNvPr id="257" name="Google Shape;257;p51"/>
          <p:cNvPicPr preferRelativeResize="0"/>
          <p:nvPr/>
        </p:nvPicPr>
        <p:blipFill>
          <a:blip r:embed="rId4">
            <a:alphaModFix/>
          </a:blip>
          <a:stretch>
            <a:fillRect/>
          </a:stretch>
        </p:blipFill>
        <p:spPr>
          <a:xfrm>
            <a:off x="88401" y="203201"/>
            <a:ext cx="5582399" cy="1155700"/>
          </a:xfrm>
          <a:prstGeom prst="rect">
            <a:avLst/>
          </a:prstGeom>
          <a:noFill/>
          <a:ln>
            <a:noFill/>
          </a:ln>
        </p:spPr>
      </p:pic>
      <p:sp>
        <p:nvSpPr>
          <p:cNvPr id="6" name="Slide Number Placeholder 1">
            <a:extLst>
              <a:ext uri="{FF2B5EF4-FFF2-40B4-BE49-F238E27FC236}">
                <a16:creationId xmlns:a16="http://schemas.microsoft.com/office/drawing/2014/main" id="{D770E222-64EF-B849-9404-7199EC501562}"/>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21</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61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234;p49">
            <a:extLst>
              <a:ext uri="{FF2B5EF4-FFF2-40B4-BE49-F238E27FC236}">
                <a16:creationId xmlns:a16="http://schemas.microsoft.com/office/drawing/2014/main" id="{CEE3FD6F-6744-164C-98CA-6DB1B5142A94}"/>
              </a:ext>
            </a:extLst>
          </p:cNvPr>
          <p:cNvSpPr txBox="1">
            <a:spLocks noGrp="1"/>
          </p:cNvSpPr>
          <p:nvPr>
            <p:ph type="title"/>
          </p:nvPr>
        </p:nvSpPr>
        <p:spPr>
          <a:xfrm>
            <a:off x="-23750" y="-71250"/>
            <a:ext cx="121920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Modified loss function for classification</a:t>
            </a:r>
            <a:endParaRPr sz="50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9DCC935-4328-EE4D-8668-A886C6809FAA}"/>
              </a:ext>
            </a:extLst>
          </p:cNvPr>
          <p:cNvPicPr>
            <a:picLocks noChangeAspect="1"/>
          </p:cNvPicPr>
          <p:nvPr/>
        </p:nvPicPr>
        <p:blipFill>
          <a:blip r:embed="rId2"/>
          <a:stretch>
            <a:fillRect/>
          </a:stretch>
        </p:blipFill>
        <p:spPr>
          <a:xfrm>
            <a:off x="116053" y="2276825"/>
            <a:ext cx="11959895" cy="586988"/>
          </a:xfrm>
          <a:prstGeom prst="rect">
            <a:avLst/>
          </a:prstGeom>
        </p:spPr>
      </p:pic>
      <p:sp>
        <p:nvSpPr>
          <p:cNvPr id="9" name="Google Shape;299;p56">
            <a:extLst>
              <a:ext uri="{FF2B5EF4-FFF2-40B4-BE49-F238E27FC236}">
                <a16:creationId xmlns:a16="http://schemas.microsoft.com/office/drawing/2014/main" id="{CDFE2877-71A5-6846-813D-B9C86668865F}"/>
              </a:ext>
            </a:extLst>
          </p:cNvPr>
          <p:cNvSpPr/>
          <p:nvPr/>
        </p:nvSpPr>
        <p:spPr>
          <a:xfrm>
            <a:off x="0" y="4704399"/>
            <a:ext cx="12192000" cy="1897123"/>
          </a:xfrm>
          <a:prstGeom prst="rect">
            <a:avLst/>
          </a:prstGeom>
          <a:noFill/>
          <a:ln>
            <a:noFill/>
          </a:ln>
        </p:spPr>
        <p:txBody>
          <a:bodyPr spcFirstLastPara="1" wrap="square" lIns="90000" tIns="45000" rIns="90000" bIns="45000" anchor="t" anchorCtr="0">
            <a:noAutofit/>
          </a:bodyPr>
          <a:lstStyle/>
          <a:p>
            <a:pPr marL="342900" lvl="0" indent="-342900">
              <a:buClr>
                <a:schemeClr val="dk1"/>
              </a:buClr>
              <a:buSzPts val="1100"/>
              <a:buFont typeface="Arial" panose="020B0604020202020204" pitchFamily="34" charset="0"/>
              <a:buChar char="•"/>
            </a:pPr>
            <a:r>
              <a:rPr lang="en-US" sz="2500" dirty="0">
                <a:solidFill>
                  <a:schemeClr val="dk1"/>
                </a:solidFill>
                <a:latin typeface="Arial" panose="020B0604020202020204" pitchFamily="34" charset="0"/>
                <a:cs typeface="Arial" panose="020B0604020202020204" pitchFamily="34" charset="0"/>
              </a:rPr>
              <a:t>More significant loss change as the variance increases.</a:t>
            </a:r>
            <a:endParaRPr lang="en-US" sz="2500" dirty="0">
              <a:latin typeface="Arial" panose="020B0604020202020204" pitchFamily="34" charset="0"/>
              <a:cs typeface="Arial" panose="020B0604020202020204" pitchFamily="34" charset="0"/>
            </a:endParaRPr>
          </a:p>
          <a:p>
            <a:pPr marL="342900" lvl="0" indent="-342900">
              <a:buClr>
                <a:schemeClr val="dk1"/>
              </a:buClr>
              <a:buSzPts val="1100"/>
              <a:buFont typeface="Arial" panose="020B0604020202020204" pitchFamily="34" charset="0"/>
              <a:buChar char="•"/>
            </a:pPr>
            <a:r>
              <a:rPr lang="en-US" sz="2500" dirty="0">
                <a:solidFill>
                  <a:schemeClr val="dk1"/>
                </a:solidFill>
                <a:latin typeface="Arial" panose="020B0604020202020204" pitchFamily="34" charset="0"/>
                <a:cs typeface="Arial" panose="020B0604020202020204" pitchFamily="34" charset="0"/>
              </a:rPr>
              <a:t>The variance is less than infinity.</a:t>
            </a:r>
            <a:endParaRPr sz="2500" dirty="0">
              <a:solidFill>
                <a:srgbClr val="000000"/>
              </a:solidFill>
              <a:latin typeface="Arial" panose="020B0604020202020204" pitchFamily="34" charset="0"/>
              <a:cs typeface="Arial" panose="020B0604020202020204" pitchFamily="34" charset="0"/>
            </a:endParaRPr>
          </a:p>
        </p:txBody>
      </p:sp>
      <p:sp>
        <p:nvSpPr>
          <p:cNvPr id="10" name="Google Shape;264;p52">
            <a:extLst>
              <a:ext uri="{FF2B5EF4-FFF2-40B4-BE49-F238E27FC236}">
                <a16:creationId xmlns:a16="http://schemas.microsoft.com/office/drawing/2014/main" id="{53CC8ABE-1570-C249-A07A-230743B3425E}"/>
              </a:ext>
            </a:extLst>
          </p:cNvPr>
          <p:cNvSpPr/>
          <p:nvPr/>
        </p:nvSpPr>
        <p:spPr>
          <a:xfrm>
            <a:off x="236144" y="5699223"/>
            <a:ext cx="11426267" cy="518400"/>
          </a:xfrm>
          <a:prstGeom prst="rect">
            <a:avLst/>
          </a:prstGeom>
          <a:noFill/>
          <a:ln>
            <a:noFill/>
          </a:ln>
        </p:spPr>
        <p:txBody>
          <a:bodyPr spcFirstLastPara="1" wrap="square" lIns="120000" tIns="60000" rIns="120000" bIns="60000" anchor="t" anchorCtr="0">
            <a:noAutofit/>
          </a:bodyPr>
          <a:lstStyle/>
          <a:p>
            <a:pPr lvl="0" algn="r"/>
            <a:r>
              <a:rPr lang="en-US" sz="2400" b="1" dirty="0">
                <a:latin typeface="Arial" panose="020B0604020202020204" pitchFamily="34" charset="0"/>
                <a:cs typeface="Arial" panose="020B0604020202020204" pitchFamily="34" charset="0"/>
              </a:rPr>
              <a:t>https://</a:t>
            </a:r>
            <a:r>
              <a:rPr lang="en-US" sz="2400" b="1" dirty="0" err="1">
                <a:latin typeface="Arial" panose="020B0604020202020204" pitchFamily="34" charset="0"/>
                <a:cs typeface="Arial" panose="020B0604020202020204" pitchFamily="34" charset="0"/>
              </a:rPr>
              <a:t>github.com</a:t>
            </a:r>
            <a:r>
              <a:rPr lang="en-US" sz="2400" b="1" dirty="0">
                <a:latin typeface="Arial" panose="020B0604020202020204" pitchFamily="34" charset="0"/>
                <a:cs typeface="Arial" panose="020B0604020202020204" pitchFamily="34" charset="0"/>
              </a:rPr>
              <a:t>/</a:t>
            </a:r>
            <a:r>
              <a:rPr lang="en-US" sz="2400" b="1" dirty="0" err="1">
                <a:latin typeface="Arial" panose="020B0604020202020204" pitchFamily="34" charset="0"/>
                <a:cs typeface="Arial" panose="020B0604020202020204" pitchFamily="34" charset="0"/>
              </a:rPr>
              <a:t>kyle-dorman</a:t>
            </a:r>
            <a:r>
              <a:rPr lang="en-US" sz="2400" b="1" dirty="0">
                <a:latin typeface="Arial" panose="020B0604020202020204" pitchFamily="34" charset="0"/>
                <a:cs typeface="Arial" panose="020B0604020202020204" pitchFamily="34" charset="0"/>
              </a:rPr>
              <a:t>/</a:t>
            </a:r>
            <a:r>
              <a:rPr lang="en-US" sz="2400" b="1" dirty="0" err="1">
                <a:latin typeface="Arial" panose="020B0604020202020204" pitchFamily="34" charset="0"/>
                <a:cs typeface="Arial" panose="020B0604020202020204" pitchFamily="34" charset="0"/>
              </a:rPr>
              <a:t>bayesian</a:t>
            </a:r>
            <a:r>
              <a:rPr lang="en-US" sz="2400" b="1" dirty="0">
                <a:latin typeface="Arial" panose="020B0604020202020204" pitchFamily="34" charset="0"/>
                <a:cs typeface="Arial" panose="020B0604020202020204" pitchFamily="34" charset="0"/>
              </a:rPr>
              <a:t>-neural-network-blogpost</a:t>
            </a:r>
            <a:endParaRPr sz="2400" b="1" dirty="0">
              <a:solidFill>
                <a:srgbClr val="000000"/>
              </a:solidFill>
              <a:latin typeface="Arial" panose="020B0604020202020204" pitchFamily="34" charset="0"/>
              <a:cs typeface="Arial" panose="020B0604020202020204" pitchFamily="34" charset="0"/>
            </a:endParaRPr>
          </a:p>
        </p:txBody>
      </p:sp>
      <p:sp>
        <p:nvSpPr>
          <p:cNvPr id="7" name="Slide Number Placeholder 1">
            <a:extLst>
              <a:ext uri="{FF2B5EF4-FFF2-40B4-BE49-F238E27FC236}">
                <a16:creationId xmlns:a16="http://schemas.microsoft.com/office/drawing/2014/main" id="{0C04081E-A31E-FE48-A700-75A8813A3588}"/>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22</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95315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57"/>
          <p:cNvPicPr preferRelativeResize="0"/>
          <p:nvPr/>
        </p:nvPicPr>
        <p:blipFill rotWithShape="1">
          <a:blip r:embed="rId3">
            <a:alphaModFix/>
          </a:blip>
          <a:srcRect l="5180" t="27328" r="24243" b="38284"/>
          <a:stretch/>
        </p:blipFill>
        <p:spPr>
          <a:xfrm>
            <a:off x="377751" y="1356551"/>
            <a:ext cx="11436499" cy="2965324"/>
          </a:xfrm>
          <a:prstGeom prst="rect">
            <a:avLst/>
          </a:prstGeom>
          <a:noFill/>
          <a:ln>
            <a:noFill/>
          </a:ln>
        </p:spPr>
      </p:pic>
      <p:sp>
        <p:nvSpPr>
          <p:cNvPr id="423" name="Google Shape;423;p57"/>
          <p:cNvSpPr/>
          <p:nvPr/>
        </p:nvSpPr>
        <p:spPr>
          <a:xfrm>
            <a:off x="0" y="-94574"/>
            <a:ext cx="10588400" cy="868800"/>
          </a:xfrm>
          <a:prstGeom prst="rect">
            <a:avLst/>
          </a:prstGeom>
          <a:noFill/>
          <a:ln>
            <a:noFill/>
          </a:ln>
        </p:spPr>
        <p:txBody>
          <a:bodyPr spcFirstLastPara="1" wrap="square" lIns="90000" tIns="45000" rIns="90000" bIns="45000" anchor="t" anchorCtr="0">
            <a:noAutofit/>
          </a:bodyPr>
          <a:lstStyle/>
          <a:p>
            <a:r>
              <a:rPr lang="en" sz="5000" b="1" dirty="0">
                <a:solidFill>
                  <a:srgbClr val="000000"/>
                </a:solidFill>
                <a:latin typeface="Arial" panose="020B0604020202020204" pitchFamily="34" charset="0"/>
                <a:cs typeface="Arial" panose="020B0604020202020204" pitchFamily="34" charset="0"/>
              </a:rPr>
              <a:t>Bayesian encoder-decoder CNN </a:t>
            </a:r>
            <a:endParaRPr sz="5000" dirty="0">
              <a:solidFill>
                <a:srgbClr val="000000"/>
              </a:solidFill>
              <a:latin typeface="Arial" panose="020B0604020202020204" pitchFamily="34" charset="0"/>
              <a:cs typeface="Arial" panose="020B0604020202020204" pitchFamily="34" charset="0"/>
            </a:endParaRPr>
          </a:p>
        </p:txBody>
      </p:sp>
      <p:sp>
        <p:nvSpPr>
          <p:cNvPr id="424" name="Google Shape;424;p57"/>
          <p:cNvSpPr/>
          <p:nvPr/>
        </p:nvSpPr>
        <p:spPr>
          <a:xfrm>
            <a:off x="5003800" y="4321867"/>
            <a:ext cx="6262400" cy="387600"/>
          </a:xfrm>
          <a:prstGeom prst="rect">
            <a:avLst/>
          </a:prstGeom>
          <a:noFill/>
          <a:ln>
            <a:noFill/>
          </a:ln>
        </p:spPr>
        <p:txBody>
          <a:bodyPr spcFirstLastPara="1" wrap="square" lIns="90000" tIns="45000" rIns="90000" bIns="45000" anchor="t" anchorCtr="0">
            <a:noAutofit/>
          </a:bodyPr>
          <a:lstStyle/>
          <a:p>
            <a:pPr algn="r"/>
            <a:r>
              <a:rPr lang="en" sz="2400" b="1" dirty="0">
                <a:solidFill>
                  <a:srgbClr val="000000"/>
                </a:solidFill>
                <a:latin typeface="Arial" panose="020B0604020202020204" pitchFamily="34" charset="0"/>
                <a:cs typeface="Arial" panose="020B0604020202020204" pitchFamily="34" charset="0"/>
              </a:rPr>
              <a:t>Kendall</a:t>
            </a:r>
            <a:r>
              <a:rPr lang="en" sz="2400" b="1" dirty="0">
                <a:latin typeface="Arial" panose="020B0604020202020204" pitchFamily="34" charset="0"/>
                <a:cs typeface="Arial" panose="020B0604020202020204" pitchFamily="34" charset="0"/>
              </a:rPr>
              <a:t> et al.</a:t>
            </a:r>
            <a:r>
              <a:rPr lang="en" sz="2400" b="1" dirty="0">
                <a:solidFill>
                  <a:srgbClr val="000000"/>
                </a:solidFill>
                <a:latin typeface="Arial" panose="020B0604020202020204" pitchFamily="34" charset="0"/>
                <a:cs typeface="Arial" panose="020B0604020202020204" pitchFamily="34" charset="0"/>
              </a:rPr>
              <a:t> 2016</a:t>
            </a:r>
            <a:endParaRPr sz="2400" b="1" dirty="0">
              <a:solidFill>
                <a:srgbClr val="000000"/>
              </a:solidFill>
              <a:latin typeface="Arial" panose="020B0604020202020204" pitchFamily="34" charset="0"/>
              <a:cs typeface="Arial" panose="020B0604020202020204" pitchFamily="34" charset="0"/>
            </a:endParaRPr>
          </a:p>
        </p:txBody>
      </p:sp>
      <p:pic>
        <p:nvPicPr>
          <p:cNvPr id="426" name="Google Shape;426;p57"/>
          <p:cNvPicPr preferRelativeResize="0"/>
          <p:nvPr/>
        </p:nvPicPr>
        <p:blipFill>
          <a:blip r:embed="rId4">
            <a:alphaModFix/>
          </a:blip>
          <a:stretch>
            <a:fillRect/>
          </a:stretch>
        </p:blipFill>
        <p:spPr>
          <a:xfrm>
            <a:off x="1473200" y="4809200"/>
            <a:ext cx="9245600" cy="1524000"/>
          </a:xfrm>
          <a:prstGeom prst="rect">
            <a:avLst/>
          </a:prstGeom>
          <a:noFill/>
          <a:ln>
            <a:noFill/>
          </a:ln>
        </p:spPr>
      </p:pic>
      <p:sp>
        <p:nvSpPr>
          <p:cNvPr id="9" name="Slide Number Placeholder 1">
            <a:extLst>
              <a:ext uri="{FF2B5EF4-FFF2-40B4-BE49-F238E27FC236}">
                <a16:creationId xmlns:a16="http://schemas.microsoft.com/office/drawing/2014/main" id="{32E2F983-E847-FA45-91C5-2437D7B4BA17}"/>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23</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0243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23;p57">
            <a:extLst>
              <a:ext uri="{FF2B5EF4-FFF2-40B4-BE49-F238E27FC236}">
                <a16:creationId xmlns:a16="http://schemas.microsoft.com/office/drawing/2014/main" id="{256BD451-6BE5-3E47-BC36-F6F2BEFC873A}"/>
              </a:ext>
            </a:extLst>
          </p:cNvPr>
          <p:cNvSpPr/>
          <p:nvPr/>
        </p:nvSpPr>
        <p:spPr>
          <a:xfrm>
            <a:off x="0" y="-94574"/>
            <a:ext cx="10588400" cy="868800"/>
          </a:xfrm>
          <a:prstGeom prst="rect">
            <a:avLst/>
          </a:prstGeom>
          <a:noFill/>
          <a:ln>
            <a:noFill/>
          </a:ln>
        </p:spPr>
        <p:txBody>
          <a:bodyPr spcFirstLastPara="1" wrap="square" lIns="90000" tIns="45000" rIns="90000" bIns="45000" anchor="t" anchorCtr="0">
            <a:noAutofit/>
          </a:bodyPr>
          <a:lstStyle/>
          <a:p>
            <a:r>
              <a:rPr lang="en" sz="5000" b="1" dirty="0">
                <a:solidFill>
                  <a:srgbClr val="000000"/>
                </a:solidFill>
                <a:latin typeface="Arial" panose="020B0604020202020204" pitchFamily="34" charset="0"/>
                <a:cs typeface="Arial" panose="020B0604020202020204" pitchFamily="34" charset="0"/>
              </a:rPr>
              <a:t>Ensemble learning by max-voting</a:t>
            </a:r>
            <a:endParaRPr sz="5000" dirty="0">
              <a:solidFill>
                <a:srgbClr val="000000"/>
              </a:solidFill>
              <a:latin typeface="Arial" panose="020B0604020202020204" pitchFamily="34" charset="0"/>
              <a:cs typeface="Arial" panose="020B0604020202020204" pitchFamily="34" charset="0"/>
            </a:endParaRPr>
          </a:p>
        </p:txBody>
      </p:sp>
      <p:pic>
        <p:nvPicPr>
          <p:cNvPr id="4" name="Picture 3" descr="A screenshot of a social media post&#10;&#10;Description automatically generated">
            <a:extLst>
              <a:ext uri="{FF2B5EF4-FFF2-40B4-BE49-F238E27FC236}">
                <a16:creationId xmlns:a16="http://schemas.microsoft.com/office/drawing/2014/main" id="{9133C9A5-E82A-834C-8EA2-FE1C3C5AEAFA}"/>
              </a:ext>
            </a:extLst>
          </p:cNvPr>
          <p:cNvPicPr>
            <a:picLocks noChangeAspect="1"/>
          </p:cNvPicPr>
          <p:nvPr/>
        </p:nvPicPr>
        <p:blipFill>
          <a:blip r:embed="rId2"/>
          <a:stretch>
            <a:fillRect/>
          </a:stretch>
        </p:blipFill>
        <p:spPr>
          <a:xfrm>
            <a:off x="2826042" y="774226"/>
            <a:ext cx="6539915" cy="6150182"/>
          </a:xfrm>
          <a:prstGeom prst="rect">
            <a:avLst/>
          </a:prstGeom>
        </p:spPr>
      </p:pic>
      <p:sp>
        <p:nvSpPr>
          <p:cNvPr id="7" name="Slide Number Placeholder 1">
            <a:extLst>
              <a:ext uri="{FF2B5EF4-FFF2-40B4-BE49-F238E27FC236}">
                <a16:creationId xmlns:a16="http://schemas.microsoft.com/office/drawing/2014/main" id="{91168058-BC4B-C742-8846-1C9CE342705C}"/>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24</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7537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91"/>
          <p:cNvSpPr txBox="1"/>
          <p:nvPr/>
        </p:nvSpPr>
        <p:spPr>
          <a:xfrm>
            <a:off x="-25353" y="-101717"/>
            <a:ext cx="12005200" cy="917600"/>
          </a:xfrm>
          <a:prstGeom prst="rect">
            <a:avLst/>
          </a:prstGeom>
          <a:noFill/>
          <a:ln>
            <a:noFill/>
          </a:ln>
        </p:spPr>
        <p:txBody>
          <a:bodyPr spcFirstLastPara="1" wrap="square" lIns="121900" tIns="121900" rIns="121900" bIns="121900" anchor="ctr" anchorCtr="0">
            <a:noAutofit/>
          </a:bodyPr>
          <a:lstStyle/>
          <a:p>
            <a:pPr>
              <a:buClr>
                <a:srgbClr val="000000"/>
              </a:buClr>
              <a:buSzPts val="4000"/>
            </a:pPr>
            <a:r>
              <a:rPr lang="en" sz="5000" b="1" dirty="0">
                <a:latin typeface="Arial" panose="020B0604020202020204" pitchFamily="34" charset="0"/>
                <a:cs typeface="Arial" panose="020B0604020202020204" pitchFamily="34" charset="0"/>
              </a:rPr>
              <a:t>Entropy as uncertainty</a:t>
            </a:r>
            <a:endParaRPr sz="5000" b="1" dirty="0">
              <a:solidFill>
                <a:srgbClr val="000000"/>
              </a:solidFill>
              <a:latin typeface="Arial" panose="020B0604020202020204" pitchFamily="34" charset="0"/>
              <a:ea typeface="Arial"/>
              <a:cs typeface="Arial" panose="020B0604020202020204" pitchFamily="34" charset="0"/>
              <a:sym typeface="Arial"/>
            </a:endParaRPr>
          </a:p>
        </p:txBody>
      </p:sp>
      <p:pic>
        <p:nvPicPr>
          <p:cNvPr id="626" name="Google Shape;626;p91"/>
          <p:cNvPicPr preferRelativeResize="0"/>
          <p:nvPr/>
        </p:nvPicPr>
        <p:blipFill>
          <a:blip r:embed="rId3">
            <a:alphaModFix/>
          </a:blip>
          <a:stretch>
            <a:fillRect/>
          </a:stretch>
        </p:blipFill>
        <p:spPr>
          <a:xfrm>
            <a:off x="3640267" y="3061155"/>
            <a:ext cx="5219700" cy="495300"/>
          </a:xfrm>
          <a:prstGeom prst="rect">
            <a:avLst/>
          </a:prstGeom>
          <a:noFill/>
          <a:ln>
            <a:noFill/>
          </a:ln>
        </p:spPr>
      </p:pic>
      <p:pic>
        <p:nvPicPr>
          <p:cNvPr id="627" name="Google Shape;627;p91"/>
          <p:cNvPicPr preferRelativeResize="0"/>
          <p:nvPr/>
        </p:nvPicPr>
        <p:blipFill>
          <a:blip r:embed="rId4">
            <a:alphaModFix/>
          </a:blip>
          <a:stretch>
            <a:fillRect/>
          </a:stretch>
        </p:blipFill>
        <p:spPr>
          <a:xfrm>
            <a:off x="3335000" y="3909572"/>
            <a:ext cx="5969000" cy="495300"/>
          </a:xfrm>
          <a:prstGeom prst="rect">
            <a:avLst/>
          </a:prstGeom>
          <a:noFill/>
          <a:ln>
            <a:noFill/>
          </a:ln>
        </p:spPr>
      </p:pic>
      <p:pic>
        <p:nvPicPr>
          <p:cNvPr id="629" name="Google Shape;629;p91"/>
          <p:cNvPicPr preferRelativeResize="0"/>
          <p:nvPr/>
        </p:nvPicPr>
        <p:blipFill>
          <a:blip r:embed="rId5">
            <a:alphaModFix/>
          </a:blip>
          <a:stretch>
            <a:fillRect/>
          </a:stretch>
        </p:blipFill>
        <p:spPr>
          <a:xfrm>
            <a:off x="3833000" y="1469100"/>
            <a:ext cx="4834221" cy="1334000"/>
          </a:xfrm>
          <a:prstGeom prst="rect">
            <a:avLst/>
          </a:prstGeom>
          <a:noFill/>
          <a:ln>
            <a:noFill/>
          </a:ln>
        </p:spPr>
      </p:pic>
      <p:pic>
        <p:nvPicPr>
          <p:cNvPr id="630" name="Google Shape;630;p91"/>
          <p:cNvPicPr preferRelativeResize="0"/>
          <p:nvPr/>
        </p:nvPicPr>
        <p:blipFill>
          <a:blip r:embed="rId6">
            <a:alphaModFix/>
          </a:blip>
          <a:stretch>
            <a:fillRect/>
          </a:stretch>
        </p:blipFill>
        <p:spPr>
          <a:xfrm>
            <a:off x="3348160" y="4666689"/>
            <a:ext cx="5803900" cy="495300"/>
          </a:xfrm>
          <a:prstGeom prst="rect">
            <a:avLst/>
          </a:prstGeom>
          <a:noFill/>
          <a:ln>
            <a:noFill/>
          </a:ln>
        </p:spPr>
      </p:pic>
      <p:pic>
        <p:nvPicPr>
          <p:cNvPr id="631" name="Google Shape;631;p91"/>
          <p:cNvPicPr preferRelativeResize="0"/>
          <p:nvPr/>
        </p:nvPicPr>
        <p:blipFill>
          <a:blip r:embed="rId7">
            <a:alphaModFix/>
          </a:blip>
          <a:stretch>
            <a:fillRect/>
          </a:stretch>
        </p:blipFill>
        <p:spPr>
          <a:xfrm>
            <a:off x="4129210" y="5423806"/>
            <a:ext cx="4241800" cy="495300"/>
          </a:xfrm>
          <a:prstGeom prst="rect">
            <a:avLst/>
          </a:prstGeom>
          <a:noFill/>
          <a:ln>
            <a:noFill/>
          </a:ln>
        </p:spPr>
      </p:pic>
      <p:sp>
        <p:nvSpPr>
          <p:cNvPr id="632" name="Google Shape;632;p91"/>
          <p:cNvSpPr txBox="1"/>
          <p:nvPr/>
        </p:nvSpPr>
        <p:spPr>
          <a:xfrm>
            <a:off x="9304000" y="551500"/>
            <a:ext cx="2888000" cy="986000"/>
          </a:xfrm>
          <a:prstGeom prst="rect">
            <a:avLst/>
          </a:prstGeom>
          <a:noFill/>
          <a:ln>
            <a:noFill/>
          </a:ln>
        </p:spPr>
        <p:txBody>
          <a:bodyPr spcFirstLastPara="1" wrap="square" lIns="121900" tIns="121900" rIns="121900" bIns="121900" anchor="t" anchorCtr="0">
            <a:noAutofit/>
          </a:bodyPr>
          <a:lstStyle/>
          <a:p>
            <a:pPr>
              <a:buClr>
                <a:schemeClr val="dk1"/>
              </a:buClr>
              <a:buSzPts val="2000"/>
            </a:pPr>
            <a:r>
              <a:rPr lang="en" sz="2400" b="1" dirty="0">
                <a:solidFill>
                  <a:schemeClr val="dk1"/>
                </a:solidFill>
                <a:latin typeface="Arial" panose="020B0604020202020204" pitchFamily="34" charset="0"/>
                <a:cs typeface="Arial" panose="020B0604020202020204" pitchFamily="34" charset="0"/>
              </a:rPr>
              <a:t>Shannon (1948)</a:t>
            </a:r>
            <a:endParaRPr sz="2400" b="1" dirty="0">
              <a:latin typeface="Arial" panose="020B0604020202020204" pitchFamily="34" charset="0"/>
              <a:cs typeface="Arial" panose="020B0604020202020204" pitchFamily="34" charset="0"/>
            </a:endParaRPr>
          </a:p>
          <a:p>
            <a:pPr>
              <a:buClr>
                <a:srgbClr val="000000"/>
              </a:buClr>
              <a:buSzPts val="2000"/>
            </a:pPr>
            <a:r>
              <a:rPr lang="en" sz="2400" b="1" dirty="0" err="1">
                <a:latin typeface="Arial" panose="020B0604020202020204" pitchFamily="34" charset="0"/>
                <a:cs typeface="Arial" panose="020B0604020202020204" pitchFamily="34" charset="0"/>
              </a:rPr>
              <a:t>Zidek</a:t>
            </a:r>
            <a:r>
              <a:rPr lang="en" sz="2400" b="1" dirty="0">
                <a:solidFill>
                  <a:srgbClr val="000000"/>
                </a:solidFill>
                <a:latin typeface="Arial" panose="020B0604020202020204" pitchFamily="34" charset="0"/>
                <a:ea typeface="Arial"/>
                <a:cs typeface="Arial" panose="020B0604020202020204" pitchFamily="34" charset="0"/>
                <a:sym typeface="Arial"/>
              </a:rPr>
              <a:t> (20</a:t>
            </a:r>
            <a:r>
              <a:rPr lang="en" sz="2400" b="1" dirty="0">
                <a:latin typeface="Arial" panose="020B0604020202020204" pitchFamily="34" charset="0"/>
                <a:cs typeface="Arial" panose="020B0604020202020204" pitchFamily="34" charset="0"/>
              </a:rPr>
              <a:t>03</a:t>
            </a:r>
            <a:r>
              <a:rPr lang="en" sz="2400" b="1" dirty="0">
                <a:solidFill>
                  <a:srgbClr val="000000"/>
                </a:solidFill>
                <a:latin typeface="Arial" panose="020B0604020202020204" pitchFamily="34" charset="0"/>
                <a:ea typeface="Arial"/>
                <a:cs typeface="Arial" panose="020B0604020202020204" pitchFamily="34" charset="0"/>
                <a:sym typeface="Arial"/>
              </a:rPr>
              <a:t>)</a:t>
            </a:r>
            <a:endParaRPr sz="2400" b="1" dirty="0">
              <a:solidFill>
                <a:srgbClr val="000000"/>
              </a:solidFill>
              <a:latin typeface="Arial" panose="020B0604020202020204" pitchFamily="34" charset="0"/>
              <a:ea typeface="Arial"/>
              <a:cs typeface="Arial" panose="020B0604020202020204" pitchFamily="34" charset="0"/>
              <a:sym typeface="Arial"/>
            </a:endParaRPr>
          </a:p>
        </p:txBody>
      </p:sp>
      <p:sp>
        <p:nvSpPr>
          <p:cNvPr id="13" name="Slide Number Placeholder 1">
            <a:extLst>
              <a:ext uri="{FF2B5EF4-FFF2-40B4-BE49-F238E27FC236}">
                <a16:creationId xmlns:a16="http://schemas.microsoft.com/office/drawing/2014/main" id="{674CEF55-7DA7-BB46-9BDF-48600A77F3B2}"/>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25</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308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8"/>
          <p:cNvSpPr/>
          <p:nvPr/>
        </p:nvSpPr>
        <p:spPr>
          <a:xfrm>
            <a:off x="0" y="-120455"/>
            <a:ext cx="8814800" cy="693200"/>
          </a:xfrm>
          <a:prstGeom prst="rect">
            <a:avLst/>
          </a:prstGeom>
          <a:noFill/>
          <a:ln>
            <a:noFill/>
          </a:ln>
        </p:spPr>
        <p:txBody>
          <a:bodyPr spcFirstLastPara="1" wrap="square" lIns="90000" tIns="45000" rIns="90000" bIns="45000" anchor="t" anchorCtr="0">
            <a:noAutofit/>
          </a:bodyPr>
          <a:lstStyle/>
          <a:p>
            <a:r>
              <a:rPr lang="en" sz="5000" b="1" dirty="0">
                <a:solidFill>
                  <a:srgbClr val="000000"/>
                </a:solidFill>
                <a:latin typeface="Arial" panose="020B0604020202020204" pitchFamily="34" charset="0"/>
                <a:cs typeface="Arial" panose="020B0604020202020204" pitchFamily="34" charset="0"/>
              </a:rPr>
              <a:t>Architecture</a:t>
            </a:r>
            <a:endParaRPr sz="5000" dirty="0">
              <a:solidFill>
                <a:srgbClr val="000000"/>
              </a:solidFill>
              <a:latin typeface="Arial" panose="020B0604020202020204" pitchFamily="34" charset="0"/>
              <a:cs typeface="Arial" panose="020B0604020202020204" pitchFamily="34" charset="0"/>
            </a:endParaRPr>
          </a:p>
        </p:txBody>
      </p:sp>
      <p:pic>
        <p:nvPicPr>
          <p:cNvPr id="432" name="Google Shape;432;p58"/>
          <p:cNvPicPr preferRelativeResize="0"/>
          <p:nvPr/>
        </p:nvPicPr>
        <p:blipFill rotWithShape="1">
          <a:blip r:embed="rId3">
            <a:alphaModFix/>
          </a:blip>
          <a:srcRect/>
          <a:stretch/>
        </p:blipFill>
        <p:spPr>
          <a:xfrm>
            <a:off x="357121" y="698401"/>
            <a:ext cx="5467319" cy="6154201"/>
          </a:xfrm>
          <a:prstGeom prst="rect">
            <a:avLst/>
          </a:prstGeom>
          <a:noFill/>
          <a:ln>
            <a:noFill/>
          </a:ln>
        </p:spPr>
      </p:pic>
      <p:pic>
        <p:nvPicPr>
          <p:cNvPr id="433" name="Google Shape;433;p58"/>
          <p:cNvPicPr preferRelativeResize="0"/>
          <p:nvPr/>
        </p:nvPicPr>
        <p:blipFill rotWithShape="1">
          <a:blip r:embed="rId4">
            <a:alphaModFix/>
          </a:blip>
          <a:srcRect/>
          <a:stretch/>
        </p:blipFill>
        <p:spPr>
          <a:xfrm>
            <a:off x="6692040" y="916200"/>
            <a:ext cx="5242320" cy="5718240"/>
          </a:xfrm>
          <a:prstGeom prst="rect">
            <a:avLst/>
          </a:prstGeom>
          <a:noFill/>
          <a:ln>
            <a:noFill/>
          </a:ln>
        </p:spPr>
      </p:pic>
      <p:sp>
        <p:nvSpPr>
          <p:cNvPr id="434" name="Google Shape;434;p58"/>
          <p:cNvSpPr/>
          <p:nvPr/>
        </p:nvSpPr>
        <p:spPr>
          <a:xfrm>
            <a:off x="5829840" y="3507480"/>
            <a:ext cx="856800" cy="1045600"/>
          </a:xfrm>
          <a:prstGeom prst="rightArrow">
            <a:avLst>
              <a:gd name="adj1" fmla="val 50000"/>
              <a:gd name="adj2" fmla="val 50000"/>
            </a:avLst>
          </a:prstGeom>
          <a:noFill/>
          <a:ln w="25550" cap="flat" cmpd="sng">
            <a:solidFill>
              <a:srgbClr val="395E89"/>
            </a:solidFill>
            <a:prstDash val="solid"/>
            <a:round/>
            <a:headEnd type="none" w="sm" len="sm"/>
            <a:tailEnd type="none" w="sm" len="sm"/>
          </a:ln>
        </p:spPr>
        <p:txBody>
          <a:bodyPr spcFirstLastPara="1" wrap="square" lIns="91433" tIns="91433" rIns="91433" bIns="91433" anchor="ctr" anchorCtr="0">
            <a:noAutofit/>
          </a:bodyPr>
          <a:lstStyle/>
          <a:p>
            <a:endParaRPr sz="2400"/>
          </a:p>
        </p:txBody>
      </p:sp>
      <p:sp>
        <p:nvSpPr>
          <p:cNvPr id="435" name="Google Shape;435;p58"/>
          <p:cNvSpPr/>
          <p:nvPr/>
        </p:nvSpPr>
        <p:spPr>
          <a:xfrm>
            <a:off x="4039560" y="69840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36" name="Google Shape;436;p58"/>
          <p:cNvSpPr/>
          <p:nvPr/>
        </p:nvSpPr>
        <p:spPr>
          <a:xfrm>
            <a:off x="3773520" y="128736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37" name="Google Shape;437;p58"/>
          <p:cNvSpPr/>
          <p:nvPr/>
        </p:nvSpPr>
        <p:spPr>
          <a:xfrm>
            <a:off x="4039560" y="170712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38" name="Google Shape;438;p58"/>
          <p:cNvSpPr/>
          <p:nvPr/>
        </p:nvSpPr>
        <p:spPr>
          <a:xfrm>
            <a:off x="5378040" y="243396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39" name="Google Shape;439;p58"/>
          <p:cNvSpPr/>
          <p:nvPr/>
        </p:nvSpPr>
        <p:spPr>
          <a:xfrm>
            <a:off x="2991240" y="243576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40" name="Google Shape;440;p58"/>
          <p:cNvSpPr/>
          <p:nvPr/>
        </p:nvSpPr>
        <p:spPr>
          <a:xfrm>
            <a:off x="3366360" y="303840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41" name="Google Shape;441;p58"/>
          <p:cNvSpPr/>
          <p:nvPr/>
        </p:nvSpPr>
        <p:spPr>
          <a:xfrm>
            <a:off x="3773520" y="367596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42" name="Google Shape;442;p58"/>
          <p:cNvSpPr/>
          <p:nvPr/>
        </p:nvSpPr>
        <p:spPr>
          <a:xfrm>
            <a:off x="2267640" y="369288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43" name="Google Shape;443;p58"/>
          <p:cNvSpPr/>
          <p:nvPr/>
        </p:nvSpPr>
        <p:spPr>
          <a:xfrm>
            <a:off x="3141360" y="494496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44" name="Google Shape;444;p58"/>
          <p:cNvSpPr/>
          <p:nvPr/>
        </p:nvSpPr>
        <p:spPr>
          <a:xfrm>
            <a:off x="2641680" y="430668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45" name="Google Shape;445;p58"/>
          <p:cNvSpPr/>
          <p:nvPr/>
        </p:nvSpPr>
        <p:spPr>
          <a:xfrm>
            <a:off x="1537560" y="494496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46" name="Google Shape;446;p58"/>
          <p:cNvSpPr/>
          <p:nvPr/>
        </p:nvSpPr>
        <p:spPr>
          <a:xfrm>
            <a:off x="1844640" y="556128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47" name="Google Shape;447;p58"/>
          <p:cNvSpPr/>
          <p:nvPr/>
        </p:nvSpPr>
        <p:spPr>
          <a:xfrm>
            <a:off x="1619640" y="617796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48" name="Google Shape;448;p58"/>
          <p:cNvSpPr/>
          <p:nvPr/>
        </p:nvSpPr>
        <p:spPr>
          <a:xfrm>
            <a:off x="2608920" y="74664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49" name="Google Shape;449;p58"/>
          <p:cNvSpPr/>
          <p:nvPr/>
        </p:nvSpPr>
        <p:spPr>
          <a:xfrm>
            <a:off x="2594160" y="183276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50" name="Google Shape;450;p58"/>
          <p:cNvSpPr/>
          <p:nvPr/>
        </p:nvSpPr>
        <p:spPr>
          <a:xfrm>
            <a:off x="1839960" y="301500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51" name="Google Shape;451;p58"/>
          <p:cNvSpPr/>
          <p:nvPr/>
        </p:nvSpPr>
        <p:spPr>
          <a:xfrm>
            <a:off x="1137240" y="421704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452" name="Google Shape;452;p58"/>
          <p:cNvSpPr/>
          <p:nvPr/>
        </p:nvSpPr>
        <p:spPr>
          <a:xfrm>
            <a:off x="434160" y="5558040"/>
            <a:ext cx="447600" cy="336000"/>
          </a:xfrm>
          <a:prstGeom prst="rect">
            <a:avLst/>
          </a:prstGeom>
          <a:noFill/>
          <a:ln>
            <a:noFill/>
          </a:ln>
        </p:spPr>
        <p:txBody>
          <a:bodyPr spcFirstLastPara="1" wrap="square" lIns="91433" tIns="91433" rIns="91433" bIns="91433" anchor="ctr" anchorCtr="0">
            <a:noAutofit/>
          </a:bodyPr>
          <a:lstStyle/>
          <a:p>
            <a:endParaRPr sz="2400"/>
          </a:p>
        </p:txBody>
      </p:sp>
      <p:sp>
        <p:nvSpPr>
          <p:cNvPr id="26" name="Slide Number Placeholder 1">
            <a:extLst>
              <a:ext uri="{FF2B5EF4-FFF2-40B4-BE49-F238E27FC236}">
                <a16:creationId xmlns:a16="http://schemas.microsoft.com/office/drawing/2014/main" id="{680CEAC9-9E4B-344D-937D-79B077D8E9CA}"/>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26</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6085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9"/>
          <p:cNvSpPr/>
          <p:nvPr/>
        </p:nvSpPr>
        <p:spPr>
          <a:xfrm>
            <a:off x="0" y="-141909"/>
            <a:ext cx="8814800" cy="846800"/>
          </a:xfrm>
          <a:prstGeom prst="rect">
            <a:avLst/>
          </a:prstGeom>
          <a:noFill/>
          <a:ln>
            <a:noFill/>
          </a:ln>
        </p:spPr>
        <p:txBody>
          <a:bodyPr spcFirstLastPara="1" wrap="square" lIns="90000" tIns="45000" rIns="90000" bIns="45000" anchor="t" anchorCtr="0">
            <a:noAutofit/>
          </a:bodyPr>
          <a:lstStyle/>
          <a:p>
            <a:r>
              <a:rPr lang="en" sz="5000" b="1" dirty="0">
                <a:solidFill>
                  <a:srgbClr val="000000"/>
                </a:solidFill>
                <a:latin typeface="Arial" panose="020B0604020202020204" pitchFamily="34" charset="0"/>
                <a:cs typeface="Arial" panose="020B0604020202020204" pitchFamily="34" charset="0"/>
              </a:rPr>
              <a:t>Synthetic dataset</a:t>
            </a:r>
            <a:endParaRPr sz="5000" dirty="0">
              <a:solidFill>
                <a:srgbClr val="000000"/>
              </a:solidFill>
              <a:latin typeface="Arial" panose="020B0604020202020204" pitchFamily="34" charset="0"/>
              <a:cs typeface="Arial" panose="020B0604020202020204" pitchFamily="34" charset="0"/>
            </a:endParaRPr>
          </a:p>
        </p:txBody>
      </p:sp>
      <p:sp>
        <p:nvSpPr>
          <p:cNvPr id="458" name="Google Shape;458;p59"/>
          <p:cNvSpPr/>
          <p:nvPr/>
        </p:nvSpPr>
        <p:spPr>
          <a:xfrm>
            <a:off x="7645700" y="1454984"/>
            <a:ext cx="4482800" cy="4710000"/>
          </a:xfrm>
          <a:prstGeom prst="rect">
            <a:avLst/>
          </a:prstGeom>
          <a:noFill/>
          <a:ln>
            <a:noFill/>
          </a:ln>
        </p:spPr>
        <p:txBody>
          <a:bodyPr spcFirstLastPara="1" wrap="square" lIns="90000" tIns="45000" rIns="90000" bIns="45000" anchor="t" anchorCtr="0">
            <a:noAutofit/>
          </a:bodyPr>
          <a:lstStyle/>
          <a:p>
            <a:pPr marL="342900" indent="-342900">
              <a:buFont typeface="Arial" panose="020B0604020202020204" pitchFamily="34" charset="0"/>
              <a:buChar char="•"/>
            </a:pPr>
            <a:r>
              <a:rPr lang="en" sz="2500" dirty="0">
                <a:solidFill>
                  <a:srgbClr val="000000"/>
                </a:solidFill>
                <a:latin typeface="Arial" panose="020B0604020202020204" pitchFamily="34" charset="0"/>
                <a:cs typeface="Arial" panose="020B0604020202020204" pitchFamily="34" charset="0"/>
              </a:rPr>
              <a:t>3D synthetic convolutional depth model. Dominant frequency: 40 Hz.</a:t>
            </a:r>
            <a:endParaRPr sz="25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sz="2500" dirty="0">
                <a:solidFill>
                  <a:srgbClr val="000000"/>
                </a:solidFill>
                <a:latin typeface="Arial" panose="020B0604020202020204" pitchFamily="34" charset="0"/>
                <a:cs typeface="Arial" panose="020B0604020202020204" pitchFamily="34" charset="0"/>
              </a:rPr>
              <a:t>Simulated complex deep-water stacked channel system with correlated noise in porosity.</a:t>
            </a:r>
            <a:endParaRPr sz="25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sz="2500" dirty="0">
                <a:solidFill>
                  <a:srgbClr val="000000"/>
                </a:solidFill>
                <a:latin typeface="Arial" panose="020B0604020202020204" pitchFamily="34" charset="0"/>
                <a:cs typeface="Arial" panose="020B0604020202020204" pitchFamily="34" charset="0"/>
              </a:rPr>
              <a:t>An overburden with stochastically generated velocity fluctuations on top of the reservoir.</a:t>
            </a:r>
            <a:endParaRPr sz="2500" dirty="0">
              <a:solidFill>
                <a:srgbClr val="000000"/>
              </a:solidFill>
              <a:latin typeface="Arial" panose="020B0604020202020204" pitchFamily="34" charset="0"/>
              <a:cs typeface="Arial" panose="020B0604020202020204" pitchFamily="34" charset="0"/>
            </a:endParaRPr>
          </a:p>
          <a:p>
            <a:endParaRPr sz="2500" dirty="0">
              <a:solidFill>
                <a:srgbClr val="000000"/>
              </a:solidFill>
              <a:latin typeface="Arial" panose="020B0604020202020204" pitchFamily="34" charset="0"/>
              <a:cs typeface="Arial" panose="020B0604020202020204" pitchFamily="34" charset="0"/>
            </a:endParaRPr>
          </a:p>
        </p:txBody>
      </p:sp>
      <p:pic>
        <p:nvPicPr>
          <p:cNvPr id="7" name="Google Shape;459;p59">
            <a:extLst>
              <a:ext uri="{FF2B5EF4-FFF2-40B4-BE49-F238E27FC236}">
                <a16:creationId xmlns:a16="http://schemas.microsoft.com/office/drawing/2014/main" id="{F329090B-6541-0740-A0BE-8DF2C65CA548}"/>
              </a:ext>
            </a:extLst>
          </p:cNvPr>
          <p:cNvPicPr preferRelativeResize="0"/>
          <p:nvPr/>
        </p:nvPicPr>
        <p:blipFill rotWithShape="1">
          <a:blip r:embed="rId3">
            <a:alphaModFix/>
          </a:blip>
          <a:srcRect/>
          <a:stretch/>
        </p:blipFill>
        <p:spPr>
          <a:xfrm>
            <a:off x="-593760" y="40675"/>
            <a:ext cx="9036360" cy="6776640"/>
          </a:xfrm>
          <a:prstGeom prst="rect">
            <a:avLst/>
          </a:prstGeom>
          <a:noFill/>
          <a:ln>
            <a:noFill/>
          </a:ln>
        </p:spPr>
      </p:pic>
      <p:sp>
        <p:nvSpPr>
          <p:cNvPr id="8" name="Slide Number Placeholder 1">
            <a:extLst>
              <a:ext uri="{FF2B5EF4-FFF2-40B4-BE49-F238E27FC236}">
                <a16:creationId xmlns:a16="http://schemas.microsoft.com/office/drawing/2014/main" id="{281AA3B7-D8E3-F745-8155-113D24A8A3E2}"/>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27</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3717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0"/>
          <p:cNvSpPr/>
          <p:nvPr/>
        </p:nvSpPr>
        <p:spPr>
          <a:xfrm>
            <a:off x="0" y="-126536"/>
            <a:ext cx="8814800" cy="838400"/>
          </a:xfrm>
          <a:prstGeom prst="rect">
            <a:avLst/>
          </a:prstGeom>
          <a:noFill/>
          <a:ln>
            <a:noFill/>
          </a:ln>
        </p:spPr>
        <p:txBody>
          <a:bodyPr spcFirstLastPara="1" wrap="square" lIns="90000" tIns="45000" rIns="90000" bIns="45000" anchor="t" anchorCtr="0">
            <a:noAutofit/>
          </a:bodyPr>
          <a:lstStyle/>
          <a:p>
            <a:r>
              <a:rPr lang="en" sz="5000" b="1" dirty="0">
                <a:solidFill>
                  <a:srgbClr val="000000"/>
                </a:solidFill>
                <a:latin typeface="Arial" panose="020B0604020202020204" pitchFamily="34" charset="0"/>
                <a:cs typeface="Arial" panose="020B0604020202020204" pitchFamily="34" charset="0"/>
              </a:rPr>
              <a:t>Training dataset and label</a:t>
            </a:r>
            <a:endParaRPr sz="5000" dirty="0">
              <a:solidFill>
                <a:srgbClr val="000000"/>
              </a:solidFill>
              <a:latin typeface="Arial" panose="020B0604020202020204" pitchFamily="34" charset="0"/>
              <a:cs typeface="Arial" panose="020B0604020202020204" pitchFamily="34" charset="0"/>
            </a:endParaRPr>
          </a:p>
        </p:txBody>
      </p:sp>
      <p:sp>
        <p:nvSpPr>
          <p:cNvPr id="465" name="Google Shape;465;p60"/>
          <p:cNvSpPr/>
          <p:nvPr/>
        </p:nvSpPr>
        <p:spPr>
          <a:xfrm>
            <a:off x="7552733" y="2947700"/>
            <a:ext cx="4655103" cy="2538800"/>
          </a:xfrm>
          <a:prstGeom prst="rect">
            <a:avLst/>
          </a:prstGeom>
          <a:noFill/>
          <a:ln>
            <a:noFill/>
          </a:ln>
        </p:spPr>
        <p:txBody>
          <a:bodyPr spcFirstLastPara="1" wrap="square" lIns="90000" tIns="45000" rIns="90000" bIns="45000" anchor="t" anchorCtr="0">
            <a:noAutofit/>
          </a:bodyPr>
          <a:lstStyle/>
          <a:p>
            <a:pPr marL="342900" indent="-342900">
              <a:buFont typeface="Arial" panose="020B0604020202020204" pitchFamily="34" charset="0"/>
              <a:buChar char="•"/>
            </a:pPr>
            <a:r>
              <a:rPr lang="en" sz="2500" dirty="0">
                <a:solidFill>
                  <a:srgbClr val="000000"/>
                </a:solidFill>
                <a:latin typeface="Arial" panose="020B0604020202020204" pitchFamily="34" charset="0"/>
                <a:cs typeface="Arial" panose="020B0604020202020204" pitchFamily="34" charset="0"/>
              </a:rPr>
              <a:t>Create a mask of 1 where there is channel and 0 everywhere else.</a:t>
            </a:r>
            <a:endParaRPr sz="2500" dirty="0">
              <a:solidFill>
                <a:srgbClr val="0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sz="2500" dirty="0">
                <a:solidFill>
                  <a:srgbClr val="000000"/>
                </a:solidFill>
                <a:latin typeface="Arial" panose="020B0604020202020204" pitchFamily="34" charset="0"/>
                <a:cs typeface="Arial" panose="020B0604020202020204" pitchFamily="34" charset="0"/>
              </a:rPr>
              <a:t>Divide the data and label into small volumes for training.</a:t>
            </a:r>
            <a:endParaRPr sz="2500" dirty="0">
              <a:solidFill>
                <a:srgbClr val="000000"/>
              </a:solidFill>
              <a:latin typeface="Arial" panose="020B0604020202020204" pitchFamily="34" charset="0"/>
              <a:cs typeface="Arial" panose="020B0604020202020204" pitchFamily="34" charset="0"/>
            </a:endParaRPr>
          </a:p>
        </p:txBody>
      </p:sp>
      <p:sp>
        <p:nvSpPr>
          <p:cNvPr id="467" name="Google Shape;467;p60"/>
          <p:cNvSpPr/>
          <p:nvPr/>
        </p:nvSpPr>
        <p:spPr>
          <a:xfrm>
            <a:off x="8317371" y="5814800"/>
            <a:ext cx="3340400" cy="518400"/>
          </a:xfrm>
          <a:prstGeom prst="rect">
            <a:avLst/>
          </a:prstGeom>
          <a:noFill/>
          <a:ln>
            <a:noFill/>
          </a:ln>
        </p:spPr>
        <p:txBody>
          <a:bodyPr spcFirstLastPara="1" wrap="square" lIns="120000" tIns="60000" rIns="120000" bIns="60000" anchor="t" anchorCtr="0">
            <a:noAutofit/>
          </a:bodyPr>
          <a:lstStyle/>
          <a:p>
            <a:pPr algn="r"/>
            <a:r>
              <a:rPr lang="en" sz="2400" b="1" dirty="0">
                <a:latin typeface="Arial" panose="020B0604020202020204" pitchFamily="34" charset="0"/>
                <a:cs typeface="Arial" panose="020B0604020202020204" pitchFamily="34" charset="0"/>
              </a:rPr>
              <a:t>Pham et al. 2019</a:t>
            </a:r>
            <a:endParaRPr sz="2400" b="1" dirty="0">
              <a:solidFill>
                <a:srgbClr val="000000"/>
              </a:solidFill>
              <a:latin typeface="Arial" panose="020B0604020202020204" pitchFamily="34" charset="0"/>
              <a:cs typeface="Arial" panose="020B0604020202020204" pitchFamily="34" charset="0"/>
            </a:endParaRPr>
          </a:p>
        </p:txBody>
      </p:sp>
      <p:pic>
        <p:nvPicPr>
          <p:cNvPr id="9" name="Google Shape;466;p60">
            <a:extLst>
              <a:ext uri="{FF2B5EF4-FFF2-40B4-BE49-F238E27FC236}">
                <a16:creationId xmlns:a16="http://schemas.microsoft.com/office/drawing/2014/main" id="{B0C53545-9F2E-6E43-9EE2-0024124F672A}"/>
              </a:ext>
            </a:extLst>
          </p:cNvPr>
          <p:cNvPicPr preferRelativeResize="0"/>
          <p:nvPr/>
        </p:nvPicPr>
        <p:blipFill rotWithShape="1">
          <a:blip r:embed="rId3">
            <a:alphaModFix/>
          </a:blip>
          <a:srcRect/>
          <a:stretch/>
        </p:blipFill>
        <p:spPr>
          <a:xfrm>
            <a:off x="-445785" y="66237"/>
            <a:ext cx="8968319" cy="6725520"/>
          </a:xfrm>
          <a:prstGeom prst="rect">
            <a:avLst/>
          </a:prstGeom>
          <a:noFill/>
          <a:ln>
            <a:noFill/>
          </a:ln>
        </p:spPr>
      </p:pic>
      <p:sp>
        <p:nvSpPr>
          <p:cNvPr id="10" name="Slide Number Placeholder 1">
            <a:extLst>
              <a:ext uri="{FF2B5EF4-FFF2-40B4-BE49-F238E27FC236}">
                <a16:creationId xmlns:a16="http://schemas.microsoft.com/office/drawing/2014/main" id="{0CF8AA01-808B-5E4A-89BD-7C1204162535}"/>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28</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2631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61"/>
          <p:cNvPicPr preferRelativeResize="0"/>
          <p:nvPr/>
        </p:nvPicPr>
        <p:blipFill>
          <a:blip r:embed="rId3">
            <a:alphaModFix/>
          </a:blip>
          <a:stretch>
            <a:fillRect/>
          </a:stretch>
        </p:blipFill>
        <p:spPr>
          <a:xfrm>
            <a:off x="2165351" y="971551"/>
            <a:ext cx="7861300" cy="4914900"/>
          </a:xfrm>
          <a:prstGeom prst="rect">
            <a:avLst/>
          </a:prstGeom>
          <a:noFill/>
          <a:ln>
            <a:noFill/>
          </a:ln>
        </p:spPr>
      </p:pic>
      <p:sp>
        <p:nvSpPr>
          <p:cNvPr id="4" name="Google Shape;234;p49">
            <a:extLst>
              <a:ext uri="{FF2B5EF4-FFF2-40B4-BE49-F238E27FC236}">
                <a16:creationId xmlns:a16="http://schemas.microsoft.com/office/drawing/2014/main" id="{FE785FB7-A426-3C4B-B202-3ED68D7D0467}"/>
              </a:ext>
            </a:extLst>
          </p:cNvPr>
          <p:cNvSpPr txBox="1">
            <a:spLocks/>
          </p:cNvSpPr>
          <p:nvPr/>
        </p:nvSpPr>
        <p:spPr>
          <a:xfrm>
            <a:off x="-47500" y="-130625"/>
            <a:ext cx="1219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000" b="1" dirty="0"/>
              <a:t>Training loss</a:t>
            </a:r>
          </a:p>
        </p:txBody>
      </p:sp>
      <p:sp>
        <p:nvSpPr>
          <p:cNvPr id="5" name="Slide Number Placeholder 1">
            <a:extLst>
              <a:ext uri="{FF2B5EF4-FFF2-40B4-BE49-F238E27FC236}">
                <a16:creationId xmlns:a16="http://schemas.microsoft.com/office/drawing/2014/main" id="{4D568FF2-53C3-1F4A-8AFF-7987A2F1A2E4}"/>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29</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3768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76A2793-8D91-FF41-87BD-54A98B51E696}"/>
              </a:ext>
            </a:extLst>
          </p:cNvPr>
          <p:cNvSpPr>
            <a:spLocks noGrp="1"/>
          </p:cNvSpPr>
          <p:nvPr>
            <p:ph type="title"/>
          </p:nvPr>
        </p:nvSpPr>
        <p:spPr>
          <a:xfrm>
            <a:off x="1835700" y="2587200"/>
            <a:ext cx="8520600" cy="841800"/>
          </a:xfrm>
        </p:spPr>
        <p:txBody>
          <a:bodyPr/>
          <a:lstStyle/>
          <a:p>
            <a:pPr algn="ctr"/>
            <a:r>
              <a:rPr lang="en-US" sz="5000" b="1" dirty="0">
                <a:latin typeface="Arial" panose="020B0604020202020204" pitchFamily="34" charset="0"/>
                <a:cs typeface="Arial" panose="020B0604020202020204" pitchFamily="34" charset="0"/>
              </a:rPr>
              <a:t>Model Uncertainty</a:t>
            </a:r>
          </a:p>
        </p:txBody>
      </p:sp>
      <p:sp>
        <p:nvSpPr>
          <p:cNvPr id="6" name="Slide Number Placeholder 1">
            <a:extLst>
              <a:ext uri="{FF2B5EF4-FFF2-40B4-BE49-F238E27FC236}">
                <a16:creationId xmlns:a16="http://schemas.microsoft.com/office/drawing/2014/main" id="{2A70B3E0-505A-6C49-96E0-199E60FEB713}"/>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3</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4208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p63"/>
          <p:cNvPicPr preferRelativeResize="0"/>
          <p:nvPr/>
        </p:nvPicPr>
        <p:blipFill>
          <a:blip r:embed="rId3">
            <a:alphaModFix/>
          </a:blip>
          <a:stretch>
            <a:fillRect/>
          </a:stretch>
        </p:blipFill>
        <p:spPr>
          <a:xfrm>
            <a:off x="2209800" y="279400"/>
            <a:ext cx="7772400" cy="6299200"/>
          </a:xfrm>
          <a:prstGeom prst="rect">
            <a:avLst/>
          </a:prstGeom>
          <a:noFill/>
          <a:ln>
            <a:noFill/>
          </a:ln>
        </p:spPr>
      </p:pic>
      <p:sp>
        <p:nvSpPr>
          <p:cNvPr id="4" name="Slide Number Placeholder 1">
            <a:extLst>
              <a:ext uri="{FF2B5EF4-FFF2-40B4-BE49-F238E27FC236}">
                <a16:creationId xmlns:a16="http://schemas.microsoft.com/office/drawing/2014/main" id="{9269DE8B-8373-5D41-BFCD-19C4181E150E}"/>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30</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1416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225AE29-C598-B647-AEC1-25675365FAEF}"/>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Google Shape;234;p49">
            <a:extLst>
              <a:ext uri="{FF2B5EF4-FFF2-40B4-BE49-F238E27FC236}">
                <a16:creationId xmlns:a16="http://schemas.microsoft.com/office/drawing/2014/main" id="{D1891B8F-4865-F246-9300-88C2016862FB}"/>
              </a:ext>
            </a:extLst>
          </p:cNvPr>
          <p:cNvSpPr txBox="1">
            <a:spLocks/>
          </p:cNvSpPr>
          <p:nvPr/>
        </p:nvSpPr>
        <p:spPr>
          <a:xfrm>
            <a:off x="-47500" y="-130625"/>
            <a:ext cx="1219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000" b="1" dirty="0"/>
              <a:t>Validation</a:t>
            </a:r>
          </a:p>
        </p:txBody>
      </p:sp>
      <p:sp>
        <p:nvSpPr>
          <p:cNvPr id="5" name="Slide Number Placeholder 1">
            <a:extLst>
              <a:ext uri="{FF2B5EF4-FFF2-40B4-BE49-F238E27FC236}">
                <a16:creationId xmlns:a16="http://schemas.microsoft.com/office/drawing/2014/main" id="{E9474574-2FB0-5B40-BBAE-3F296D796D73}"/>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31</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1401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D09D6E-F6E2-1142-B042-F6B1F0CEDF0F}"/>
              </a:ext>
            </a:extLst>
          </p:cNvPr>
          <p:cNvPicPr>
            <a:picLocks noChangeAspect="1"/>
          </p:cNvPicPr>
          <p:nvPr/>
        </p:nvPicPr>
        <p:blipFill>
          <a:blip r:embed="rId3"/>
          <a:stretch>
            <a:fillRect/>
          </a:stretch>
        </p:blipFill>
        <p:spPr>
          <a:xfrm>
            <a:off x="1524000" y="0"/>
            <a:ext cx="9144000" cy="6858000"/>
          </a:xfrm>
          <a:prstGeom prst="rect">
            <a:avLst/>
          </a:prstGeom>
        </p:spPr>
      </p:pic>
      <p:sp>
        <p:nvSpPr>
          <p:cNvPr id="5" name="Slide Number Placeholder 1">
            <a:extLst>
              <a:ext uri="{FF2B5EF4-FFF2-40B4-BE49-F238E27FC236}">
                <a16:creationId xmlns:a16="http://schemas.microsoft.com/office/drawing/2014/main" id="{642FF6A5-69C4-9F4C-86C6-55171F05E055}"/>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32</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0429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88680A-0230-034E-8F1D-F4ACABA13C71}"/>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Slide Number Placeholder 1">
            <a:extLst>
              <a:ext uri="{FF2B5EF4-FFF2-40B4-BE49-F238E27FC236}">
                <a16:creationId xmlns:a16="http://schemas.microsoft.com/office/drawing/2014/main" id="{C9BB4D15-3DA9-5844-A15C-2FFBDF3A11DB}"/>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33</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985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498B1B-A2F8-9444-A84F-E4AF771F442B}"/>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Google Shape;431;p58">
            <a:extLst>
              <a:ext uri="{FF2B5EF4-FFF2-40B4-BE49-F238E27FC236}">
                <a16:creationId xmlns:a16="http://schemas.microsoft.com/office/drawing/2014/main" id="{64A03CBB-9116-FE47-964C-E912EC360E18}"/>
              </a:ext>
            </a:extLst>
          </p:cNvPr>
          <p:cNvSpPr/>
          <p:nvPr/>
        </p:nvSpPr>
        <p:spPr>
          <a:xfrm>
            <a:off x="0" y="-120455"/>
            <a:ext cx="8814800" cy="693200"/>
          </a:xfrm>
          <a:prstGeom prst="rect">
            <a:avLst/>
          </a:prstGeom>
          <a:noFill/>
          <a:ln>
            <a:noFill/>
          </a:ln>
        </p:spPr>
        <p:txBody>
          <a:bodyPr spcFirstLastPara="1" wrap="square" lIns="90000" tIns="45000" rIns="90000" bIns="45000" anchor="t" anchorCtr="0">
            <a:noAutofit/>
          </a:bodyPr>
          <a:lstStyle/>
          <a:p>
            <a:r>
              <a:rPr lang="en" sz="5000" b="1" dirty="0">
                <a:solidFill>
                  <a:srgbClr val="000000"/>
                </a:solidFill>
                <a:latin typeface="Arial" panose="020B0604020202020204" pitchFamily="34" charset="0"/>
                <a:cs typeface="Arial" panose="020B0604020202020204" pitchFamily="34" charset="0"/>
              </a:rPr>
              <a:t>Previous</a:t>
            </a:r>
          </a:p>
          <a:p>
            <a:r>
              <a:rPr lang="en" sz="5000" b="1" dirty="0">
                <a:solidFill>
                  <a:srgbClr val="000000"/>
                </a:solidFill>
                <a:latin typeface="Arial" panose="020B0604020202020204" pitchFamily="34" charset="0"/>
                <a:cs typeface="Arial" panose="020B0604020202020204" pitchFamily="34" charset="0"/>
              </a:rPr>
              <a:t>result</a:t>
            </a:r>
            <a:endParaRPr sz="5000" dirty="0">
              <a:solidFill>
                <a:srgbClr val="000000"/>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828B2A1F-87AA-8D4B-B467-0DC4C7B3A441}"/>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34</a:t>
            </a:fld>
            <a:endParaRPr lang="en" sz="1500" dirty="0">
              <a:latin typeface="Arial" panose="020B0604020202020204" pitchFamily="34" charset="0"/>
              <a:cs typeface="Arial" panose="020B0604020202020204" pitchFamily="34" charset="0"/>
            </a:endParaRPr>
          </a:p>
        </p:txBody>
      </p:sp>
      <p:sp>
        <p:nvSpPr>
          <p:cNvPr id="6" name="Google Shape;467;p60">
            <a:extLst>
              <a:ext uri="{FF2B5EF4-FFF2-40B4-BE49-F238E27FC236}">
                <a16:creationId xmlns:a16="http://schemas.microsoft.com/office/drawing/2014/main" id="{089B5C7D-2C23-B349-859D-CF3B593A9C22}"/>
              </a:ext>
            </a:extLst>
          </p:cNvPr>
          <p:cNvSpPr/>
          <p:nvPr/>
        </p:nvSpPr>
        <p:spPr>
          <a:xfrm>
            <a:off x="8322011" y="226145"/>
            <a:ext cx="3340400" cy="518400"/>
          </a:xfrm>
          <a:prstGeom prst="rect">
            <a:avLst/>
          </a:prstGeom>
          <a:noFill/>
          <a:ln>
            <a:noFill/>
          </a:ln>
        </p:spPr>
        <p:txBody>
          <a:bodyPr spcFirstLastPara="1" wrap="square" lIns="120000" tIns="60000" rIns="120000" bIns="60000" anchor="t" anchorCtr="0">
            <a:noAutofit/>
          </a:bodyPr>
          <a:lstStyle/>
          <a:p>
            <a:pPr algn="r"/>
            <a:r>
              <a:rPr lang="en" sz="2400" b="1" dirty="0">
                <a:latin typeface="Arial" panose="020B0604020202020204" pitchFamily="34" charset="0"/>
                <a:cs typeface="Arial" panose="020B0604020202020204" pitchFamily="34" charset="0"/>
              </a:rPr>
              <a:t>Pham et al. 2019</a:t>
            </a:r>
            <a:endParaRPr sz="24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7427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60C89B5A-FA2F-C344-A0F6-63893363E5F3}"/>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Slide Number Placeholder 1">
            <a:extLst>
              <a:ext uri="{FF2B5EF4-FFF2-40B4-BE49-F238E27FC236}">
                <a16:creationId xmlns:a16="http://schemas.microsoft.com/office/drawing/2014/main" id="{D4296B3C-C13D-8844-8F07-DAA4D42EF751}"/>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35</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3888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D7745F25-F5D6-8847-9070-66F4BF07D39E}"/>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Google Shape;431;p58">
            <a:extLst>
              <a:ext uri="{FF2B5EF4-FFF2-40B4-BE49-F238E27FC236}">
                <a16:creationId xmlns:a16="http://schemas.microsoft.com/office/drawing/2014/main" id="{8C73BD4F-E018-764E-B868-0A266CC37375}"/>
              </a:ext>
            </a:extLst>
          </p:cNvPr>
          <p:cNvSpPr/>
          <p:nvPr/>
        </p:nvSpPr>
        <p:spPr>
          <a:xfrm>
            <a:off x="0" y="-120455"/>
            <a:ext cx="8814800" cy="693200"/>
          </a:xfrm>
          <a:prstGeom prst="rect">
            <a:avLst/>
          </a:prstGeom>
          <a:noFill/>
          <a:ln>
            <a:noFill/>
          </a:ln>
        </p:spPr>
        <p:txBody>
          <a:bodyPr spcFirstLastPara="1" wrap="square" lIns="90000" tIns="45000" rIns="90000" bIns="45000" anchor="t" anchorCtr="0">
            <a:noAutofit/>
          </a:bodyPr>
          <a:lstStyle/>
          <a:p>
            <a:r>
              <a:rPr lang="en" sz="5000" b="1" dirty="0">
                <a:solidFill>
                  <a:srgbClr val="000000"/>
                </a:solidFill>
                <a:latin typeface="Arial" panose="020B0604020202020204" pitchFamily="34" charset="0"/>
                <a:cs typeface="Arial" panose="020B0604020202020204" pitchFamily="34" charset="0"/>
              </a:rPr>
              <a:t>Previous</a:t>
            </a:r>
          </a:p>
          <a:p>
            <a:r>
              <a:rPr lang="en" sz="5000" b="1" dirty="0">
                <a:solidFill>
                  <a:srgbClr val="000000"/>
                </a:solidFill>
                <a:latin typeface="Arial" panose="020B0604020202020204" pitchFamily="34" charset="0"/>
                <a:cs typeface="Arial" panose="020B0604020202020204" pitchFamily="34" charset="0"/>
              </a:rPr>
              <a:t>result</a:t>
            </a:r>
            <a:endParaRPr sz="5000" dirty="0">
              <a:solidFill>
                <a:srgbClr val="000000"/>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17820B22-F138-A34D-A90F-1268EF4B635F}"/>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36</a:t>
            </a:fld>
            <a:endParaRPr lang="en" sz="1500" dirty="0">
              <a:latin typeface="Arial" panose="020B0604020202020204" pitchFamily="34" charset="0"/>
              <a:cs typeface="Arial" panose="020B0604020202020204" pitchFamily="34" charset="0"/>
            </a:endParaRPr>
          </a:p>
        </p:txBody>
      </p:sp>
      <p:sp>
        <p:nvSpPr>
          <p:cNvPr id="6" name="Google Shape;467;p60">
            <a:extLst>
              <a:ext uri="{FF2B5EF4-FFF2-40B4-BE49-F238E27FC236}">
                <a16:creationId xmlns:a16="http://schemas.microsoft.com/office/drawing/2014/main" id="{173F400D-2CCA-4949-8EDC-634C15976669}"/>
              </a:ext>
            </a:extLst>
          </p:cNvPr>
          <p:cNvSpPr/>
          <p:nvPr/>
        </p:nvSpPr>
        <p:spPr>
          <a:xfrm>
            <a:off x="7956211" y="226145"/>
            <a:ext cx="3340400" cy="518400"/>
          </a:xfrm>
          <a:prstGeom prst="rect">
            <a:avLst/>
          </a:prstGeom>
          <a:noFill/>
          <a:ln>
            <a:noFill/>
          </a:ln>
        </p:spPr>
        <p:txBody>
          <a:bodyPr spcFirstLastPara="1" wrap="square" lIns="120000" tIns="60000" rIns="120000" bIns="60000" anchor="t" anchorCtr="0">
            <a:noAutofit/>
          </a:bodyPr>
          <a:lstStyle/>
          <a:p>
            <a:pPr algn="r"/>
            <a:r>
              <a:rPr lang="en" sz="2400" b="1" dirty="0">
                <a:latin typeface="Arial" panose="020B0604020202020204" pitchFamily="34" charset="0"/>
                <a:cs typeface="Arial" panose="020B0604020202020204" pitchFamily="34" charset="0"/>
              </a:rPr>
              <a:t>Pham et al. 2019</a:t>
            </a:r>
            <a:endParaRPr sz="24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4381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87D6AB-C1A7-CB42-B256-169902BB4680}"/>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Slide Number Placeholder 1">
            <a:extLst>
              <a:ext uri="{FF2B5EF4-FFF2-40B4-BE49-F238E27FC236}">
                <a16:creationId xmlns:a16="http://schemas.microsoft.com/office/drawing/2014/main" id="{CDC95AC1-B3D1-5247-80E4-6C78D396141D}"/>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37</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55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E424520-61B9-A44B-B994-A6D09D7B19F5}"/>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TextBox 3">
            <a:extLst>
              <a:ext uri="{FF2B5EF4-FFF2-40B4-BE49-F238E27FC236}">
                <a16:creationId xmlns:a16="http://schemas.microsoft.com/office/drawing/2014/main" id="{2679A49F-BBD9-724D-AF8C-BF12F6FFE420}"/>
              </a:ext>
            </a:extLst>
          </p:cNvPr>
          <p:cNvSpPr txBox="1"/>
          <p:nvPr/>
        </p:nvSpPr>
        <p:spPr>
          <a:xfrm>
            <a:off x="9132125" y="546264"/>
            <a:ext cx="605641" cy="369332"/>
          </a:xfrm>
          <a:prstGeom prst="rect">
            <a:avLst/>
          </a:prstGeom>
          <a:noFill/>
        </p:spPr>
        <p:txBody>
          <a:bodyPr wrap="square" rtlCol="0">
            <a:spAutoFit/>
          </a:bodyPr>
          <a:lstStyle/>
          <a:p>
            <a:r>
              <a:rPr lang="en-US" dirty="0"/>
              <a:t>1e-7</a:t>
            </a:r>
          </a:p>
        </p:txBody>
      </p:sp>
      <p:sp>
        <p:nvSpPr>
          <p:cNvPr id="5" name="Slide Number Placeholder 1">
            <a:extLst>
              <a:ext uri="{FF2B5EF4-FFF2-40B4-BE49-F238E27FC236}">
                <a16:creationId xmlns:a16="http://schemas.microsoft.com/office/drawing/2014/main" id="{82E66BFE-E95F-FD46-80F0-74AEB24A1B02}"/>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38</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3370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4366CC1-0DD8-264E-96BA-FB5686455EE0}"/>
              </a:ext>
            </a:extLst>
          </p:cNvPr>
          <p:cNvPicPr>
            <a:picLocks noChangeAspect="1"/>
          </p:cNvPicPr>
          <p:nvPr/>
        </p:nvPicPr>
        <p:blipFill>
          <a:blip r:embed="rId2"/>
          <a:stretch>
            <a:fillRect/>
          </a:stretch>
        </p:blipFill>
        <p:spPr>
          <a:xfrm>
            <a:off x="-577934" y="0"/>
            <a:ext cx="9144000" cy="68580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A6054F9-7170-794B-ACC5-CCC0EDFE7B2C}"/>
              </a:ext>
            </a:extLst>
          </p:cNvPr>
          <p:cNvPicPr>
            <a:picLocks noChangeAspect="1"/>
          </p:cNvPicPr>
          <p:nvPr/>
        </p:nvPicPr>
        <p:blipFill>
          <a:blip r:embed="rId3"/>
          <a:stretch>
            <a:fillRect/>
          </a:stretch>
        </p:blipFill>
        <p:spPr>
          <a:xfrm>
            <a:off x="7844706" y="2378034"/>
            <a:ext cx="4295918" cy="2101931"/>
          </a:xfrm>
          <a:prstGeom prst="rect">
            <a:avLst/>
          </a:prstGeom>
        </p:spPr>
      </p:pic>
      <p:sp>
        <p:nvSpPr>
          <p:cNvPr id="10" name="Slide Number Placeholder 1">
            <a:extLst>
              <a:ext uri="{FF2B5EF4-FFF2-40B4-BE49-F238E27FC236}">
                <a16:creationId xmlns:a16="http://schemas.microsoft.com/office/drawing/2014/main" id="{D9080592-AD73-B748-BFE8-0217300BD6A8}"/>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39</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5621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42"/>
          <p:cNvPicPr preferRelativeResize="0"/>
          <p:nvPr/>
        </p:nvPicPr>
        <p:blipFill>
          <a:blip r:embed="rId3">
            <a:alphaModFix/>
          </a:blip>
          <a:stretch>
            <a:fillRect/>
          </a:stretch>
        </p:blipFill>
        <p:spPr>
          <a:xfrm>
            <a:off x="584217" y="0"/>
            <a:ext cx="4749800" cy="4258067"/>
          </a:xfrm>
          <a:prstGeom prst="rect">
            <a:avLst/>
          </a:prstGeom>
          <a:noFill/>
          <a:ln>
            <a:noFill/>
          </a:ln>
        </p:spPr>
      </p:pic>
      <p:pic>
        <p:nvPicPr>
          <p:cNvPr id="173" name="Google Shape;173;p42"/>
          <p:cNvPicPr preferRelativeResize="0"/>
          <p:nvPr/>
        </p:nvPicPr>
        <p:blipFill>
          <a:blip r:embed="rId4">
            <a:alphaModFix/>
          </a:blip>
          <a:stretch>
            <a:fillRect/>
          </a:stretch>
        </p:blipFill>
        <p:spPr>
          <a:xfrm>
            <a:off x="5803900" y="203201"/>
            <a:ext cx="6184901" cy="3479007"/>
          </a:xfrm>
          <a:prstGeom prst="rect">
            <a:avLst/>
          </a:prstGeom>
          <a:noFill/>
          <a:ln>
            <a:noFill/>
          </a:ln>
        </p:spPr>
      </p:pic>
      <p:pic>
        <p:nvPicPr>
          <p:cNvPr id="174" name="Google Shape;174;p42"/>
          <p:cNvPicPr preferRelativeResize="0"/>
          <p:nvPr/>
        </p:nvPicPr>
        <p:blipFill>
          <a:blip r:embed="rId5">
            <a:alphaModFix/>
          </a:blip>
          <a:stretch>
            <a:fillRect/>
          </a:stretch>
        </p:blipFill>
        <p:spPr>
          <a:xfrm>
            <a:off x="6433451" y="3885408"/>
            <a:ext cx="4925799" cy="2769393"/>
          </a:xfrm>
          <a:prstGeom prst="rect">
            <a:avLst/>
          </a:prstGeom>
          <a:noFill/>
          <a:ln>
            <a:noFill/>
          </a:ln>
        </p:spPr>
      </p:pic>
      <p:pic>
        <p:nvPicPr>
          <p:cNvPr id="175" name="Google Shape;175;p42"/>
          <p:cNvPicPr preferRelativeResize="0"/>
          <p:nvPr/>
        </p:nvPicPr>
        <p:blipFill>
          <a:blip r:embed="rId6">
            <a:alphaModFix/>
          </a:blip>
          <a:stretch>
            <a:fillRect/>
          </a:stretch>
        </p:blipFill>
        <p:spPr>
          <a:xfrm>
            <a:off x="1212867" y="4330685"/>
            <a:ext cx="3492500" cy="2324100"/>
          </a:xfrm>
          <a:prstGeom prst="rect">
            <a:avLst/>
          </a:prstGeom>
          <a:noFill/>
          <a:ln>
            <a:noFill/>
          </a:ln>
        </p:spPr>
      </p:pic>
      <p:sp>
        <p:nvSpPr>
          <p:cNvPr id="7" name="Slide Number Placeholder 1">
            <a:extLst>
              <a:ext uri="{FF2B5EF4-FFF2-40B4-BE49-F238E27FC236}">
                <a16:creationId xmlns:a16="http://schemas.microsoft.com/office/drawing/2014/main" id="{E5EDF6C4-0E8E-5C4F-B67F-CFA729139103}"/>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4</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6134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CD160-3EBF-6E4A-8394-6D887106F423}"/>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Google Shape;431;p58">
            <a:extLst>
              <a:ext uri="{FF2B5EF4-FFF2-40B4-BE49-F238E27FC236}">
                <a16:creationId xmlns:a16="http://schemas.microsoft.com/office/drawing/2014/main" id="{2EBE53AB-CF43-4945-8178-2AC20B37AD40}"/>
              </a:ext>
            </a:extLst>
          </p:cNvPr>
          <p:cNvSpPr/>
          <p:nvPr/>
        </p:nvSpPr>
        <p:spPr>
          <a:xfrm>
            <a:off x="0" y="-120455"/>
            <a:ext cx="8814800" cy="693200"/>
          </a:xfrm>
          <a:prstGeom prst="rect">
            <a:avLst/>
          </a:prstGeom>
          <a:noFill/>
          <a:ln>
            <a:noFill/>
          </a:ln>
        </p:spPr>
        <p:txBody>
          <a:bodyPr spcFirstLastPara="1" wrap="square" lIns="90000" tIns="45000" rIns="90000" bIns="45000" anchor="t" anchorCtr="0">
            <a:noAutofit/>
          </a:bodyPr>
          <a:lstStyle/>
          <a:p>
            <a:r>
              <a:rPr lang="en" sz="5000" b="1" dirty="0">
                <a:solidFill>
                  <a:srgbClr val="000000"/>
                </a:solidFill>
                <a:latin typeface="Arial" panose="020B0604020202020204" pitchFamily="34" charset="0"/>
                <a:cs typeface="Arial" panose="020B0604020202020204" pitchFamily="34" charset="0"/>
              </a:rPr>
              <a:t>Previous</a:t>
            </a:r>
          </a:p>
          <a:p>
            <a:r>
              <a:rPr lang="en" sz="5000" b="1" dirty="0">
                <a:solidFill>
                  <a:srgbClr val="000000"/>
                </a:solidFill>
                <a:latin typeface="Arial" panose="020B0604020202020204" pitchFamily="34" charset="0"/>
                <a:cs typeface="Arial" panose="020B0604020202020204" pitchFamily="34" charset="0"/>
              </a:rPr>
              <a:t>result</a:t>
            </a:r>
            <a:endParaRPr sz="5000" dirty="0">
              <a:solidFill>
                <a:srgbClr val="000000"/>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1DF01BFA-B0AD-2B44-BA8A-5AA1A15814C5}"/>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40</a:t>
            </a:fld>
            <a:endParaRPr lang="en" sz="1500" dirty="0">
              <a:latin typeface="Arial" panose="020B0604020202020204" pitchFamily="34" charset="0"/>
              <a:cs typeface="Arial" panose="020B0604020202020204" pitchFamily="34" charset="0"/>
            </a:endParaRPr>
          </a:p>
        </p:txBody>
      </p:sp>
      <p:sp>
        <p:nvSpPr>
          <p:cNvPr id="6" name="Google Shape;467;p60">
            <a:extLst>
              <a:ext uri="{FF2B5EF4-FFF2-40B4-BE49-F238E27FC236}">
                <a16:creationId xmlns:a16="http://schemas.microsoft.com/office/drawing/2014/main" id="{E5EA5748-A4E1-414E-B8FC-D236FB46BE57}"/>
              </a:ext>
            </a:extLst>
          </p:cNvPr>
          <p:cNvSpPr/>
          <p:nvPr/>
        </p:nvSpPr>
        <p:spPr>
          <a:xfrm>
            <a:off x="8322011" y="226145"/>
            <a:ext cx="3340400" cy="518400"/>
          </a:xfrm>
          <a:prstGeom prst="rect">
            <a:avLst/>
          </a:prstGeom>
          <a:noFill/>
          <a:ln>
            <a:noFill/>
          </a:ln>
        </p:spPr>
        <p:txBody>
          <a:bodyPr spcFirstLastPara="1" wrap="square" lIns="120000" tIns="60000" rIns="120000" bIns="60000" anchor="t" anchorCtr="0">
            <a:noAutofit/>
          </a:bodyPr>
          <a:lstStyle/>
          <a:p>
            <a:pPr algn="r"/>
            <a:r>
              <a:rPr lang="en" sz="2400" b="1" dirty="0">
                <a:latin typeface="Arial" panose="020B0604020202020204" pitchFamily="34" charset="0"/>
                <a:cs typeface="Arial" panose="020B0604020202020204" pitchFamily="34" charset="0"/>
              </a:rPr>
              <a:t>Pham et al. 2019</a:t>
            </a:r>
            <a:endParaRPr sz="2400"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1752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487" name="Google Shape;487;p64"/>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Google Shape;183;p43">
            <a:extLst>
              <a:ext uri="{FF2B5EF4-FFF2-40B4-BE49-F238E27FC236}">
                <a16:creationId xmlns:a16="http://schemas.microsoft.com/office/drawing/2014/main" id="{C2024037-6F1F-5F4F-BF48-A938F102EF90}"/>
              </a:ext>
            </a:extLst>
          </p:cNvPr>
          <p:cNvSpPr/>
          <p:nvPr/>
        </p:nvSpPr>
        <p:spPr>
          <a:xfrm rot="-566">
            <a:off x="6642704" y="3297481"/>
            <a:ext cx="2428400" cy="1145600"/>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 name="Google Shape;181;p43">
            <a:extLst>
              <a:ext uri="{FF2B5EF4-FFF2-40B4-BE49-F238E27FC236}">
                <a16:creationId xmlns:a16="http://schemas.microsoft.com/office/drawing/2014/main" id="{A6C25740-1FD1-DE4F-AD51-555E9915C64A}"/>
              </a:ext>
            </a:extLst>
          </p:cNvPr>
          <p:cNvSpPr/>
          <p:nvPr/>
        </p:nvSpPr>
        <p:spPr>
          <a:xfrm rot="-879010">
            <a:off x="3871490" y="5152223"/>
            <a:ext cx="2435585" cy="1142408"/>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 name="Google Shape;182;p43">
            <a:extLst>
              <a:ext uri="{FF2B5EF4-FFF2-40B4-BE49-F238E27FC236}">
                <a16:creationId xmlns:a16="http://schemas.microsoft.com/office/drawing/2014/main" id="{7D2F9E3B-C759-CB45-9584-7F5FC310C862}"/>
              </a:ext>
            </a:extLst>
          </p:cNvPr>
          <p:cNvSpPr/>
          <p:nvPr/>
        </p:nvSpPr>
        <p:spPr>
          <a:xfrm rot="-2631772">
            <a:off x="2313183" y="1004319"/>
            <a:ext cx="2479888" cy="1122659"/>
          </a:xfrm>
          <a:prstGeom prst="ellipse">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 name="Google Shape;234;p49">
            <a:extLst>
              <a:ext uri="{FF2B5EF4-FFF2-40B4-BE49-F238E27FC236}">
                <a16:creationId xmlns:a16="http://schemas.microsoft.com/office/drawing/2014/main" id="{90F35654-2AC6-A647-8DD2-241DDFF913FD}"/>
              </a:ext>
            </a:extLst>
          </p:cNvPr>
          <p:cNvSpPr txBox="1">
            <a:spLocks/>
          </p:cNvSpPr>
          <p:nvPr/>
        </p:nvSpPr>
        <p:spPr>
          <a:xfrm>
            <a:off x="-47500" y="-130625"/>
            <a:ext cx="12192000" cy="7636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5000" b="1" dirty="0"/>
              <a:t>Field data</a:t>
            </a:r>
          </a:p>
        </p:txBody>
      </p:sp>
      <p:sp>
        <p:nvSpPr>
          <p:cNvPr id="9" name="Slide Number Placeholder 1">
            <a:extLst>
              <a:ext uri="{FF2B5EF4-FFF2-40B4-BE49-F238E27FC236}">
                <a16:creationId xmlns:a16="http://schemas.microsoft.com/office/drawing/2014/main" id="{1BEE5429-7A66-1948-947B-27A380A95CED}"/>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41</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2174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71"/>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523" name="Google Shape;523;p71"/>
          <p:cNvSpPr/>
          <p:nvPr/>
        </p:nvSpPr>
        <p:spPr>
          <a:xfrm>
            <a:off x="8657400" y="224552"/>
            <a:ext cx="3340400" cy="518400"/>
          </a:xfrm>
          <a:prstGeom prst="rect">
            <a:avLst/>
          </a:prstGeom>
          <a:noFill/>
          <a:ln>
            <a:noFill/>
          </a:ln>
        </p:spPr>
        <p:txBody>
          <a:bodyPr spcFirstLastPara="1" wrap="square" lIns="120000" tIns="60000" rIns="120000" bIns="60000" anchor="t" anchorCtr="0">
            <a:noAutofit/>
          </a:bodyPr>
          <a:lstStyle/>
          <a:p>
            <a:pPr algn="r"/>
            <a:r>
              <a:rPr lang="en" sz="2400" b="1" dirty="0">
                <a:latin typeface="Arial" panose="020B0604020202020204" pitchFamily="34" charset="0"/>
                <a:cs typeface="Arial" panose="020B0604020202020204" pitchFamily="34" charset="0"/>
              </a:rPr>
              <a:t>Phillip et al. 2017</a:t>
            </a:r>
            <a:endParaRPr sz="2400" b="1" dirty="0">
              <a:solidFill>
                <a:srgbClr val="000000"/>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E34F5266-0DAA-8549-AF51-6343F9A6681C}"/>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42</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9091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72"/>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Slide Number Placeholder 1">
            <a:extLst>
              <a:ext uri="{FF2B5EF4-FFF2-40B4-BE49-F238E27FC236}">
                <a16:creationId xmlns:a16="http://schemas.microsoft.com/office/drawing/2014/main" id="{55AB8EE9-F4A6-7C40-9747-DB30F0B1507D}"/>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43</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4152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05C90A1-8652-CF43-983A-875AB49E9802}"/>
              </a:ext>
            </a:extLst>
          </p:cNvPr>
          <p:cNvPicPr>
            <a:picLocks noChangeAspect="1"/>
          </p:cNvPicPr>
          <p:nvPr/>
        </p:nvPicPr>
        <p:blipFill>
          <a:blip r:embed="rId3"/>
          <a:stretch>
            <a:fillRect/>
          </a:stretch>
        </p:blipFill>
        <p:spPr>
          <a:xfrm>
            <a:off x="1524000" y="0"/>
            <a:ext cx="9144000" cy="6858000"/>
          </a:xfrm>
          <a:prstGeom prst="rect">
            <a:avLst/>
          </a:prstGeom>
        </p:spPr>
      </p:pic>
      <p:sp>
        <p:nvSpPr>
          <p:cNvPr id="4" name="Google Shape;467;p60">
            <a:extLst>
              <a:ext uri="{FF2B5EF4-FFF2-40B4-BE49-F238E27FC236}">
                <a16:creationId xmlns:a16="http://schemas.microsoft.com/office/drawing/2014/main" id="{A5E9EFCA-CA5A-C140-9FD3-C32068641A62}"/>
              </a:ext>
            </a:extLst>
          </p:cNvPr>
          <p:cNvSpPr/>
          <p:nvPr/>
        </p:nvSpPr>
        <p:spPr>
          <a:xfrm>
            <a:off x="8851600" y="201552"/>
            <a:ext cx="3340400" cy="518400"/>
          </a:xfrm>
          <a:prstGeom prst="rect">
            <a:avLst/>
          </a:prstGeom>
          <a:noFill/>
          <a:ln>
            <a:noFill/>
          </a:ln>
        </p:spPr>
        <p:txBody>
          <a:bodyPr spcFirstLastPara="1" wrap="square" lIns="120000" tIns="60000" rIns="120000" bIns="60000" anchor="t" anchorCtr="0">
            <a:noAutofit/>
          </a:bodyPr>
          <a:lstStyle/>
          <a:p>
            <a:pPr algn="r"/>
            <a:r>
              <a:rPr lang="en" sz="2400" b="1" dirty="0">
                <a:latin typeface="Arial" panose="020B0604020202020204" pitchFamily="34" charset="0"/>
                <a:cs typeface="Arial" panose="020B0604020202020204" pitchFamily="34" charset="0"/>
              </a:rPr>
              <a:t>Pham et al. 2019</a:t>
            </a:r>
            <a:endParaRPr sz="2400" b="1" dirty="0">
              <a:solidFill>
                <a:srgbClr val="000000"/>
              </a:solidFill>
              <a:latin typeface="Arial" panose="020B0604020202020204" pitchFamily="34" charset="0"/>
              <a:cs typeface="Arial" panose="020B0604020202020204" pitchFamily="34" charset="0"/>
            </a:endParaRPr>
          </a:p>
        </p:txBody>
      </p:sp>
      <p:sp>
        <p:nvSpPr>
          <p:cNvPr id="5" name="Google Shape;431;p58">
            <a:extLst>
              <a:ext uri="{FF2B5EF4-FFF2-40B4-BE49-F238E27FC236}">
                <a16:creationId xmlns:a16="http://schemas.microsoft.com/office/drawing/2014/main" id="{3FBBA1BE-E023-4D47-8CE2-B51F1ED1EB47}"/>
              </a:ext>
            </a:extLst>
          </p:cNvPr>
          <p:cNvSpPr/>
          <p:nvPr/>
        </p:nvSpPr>
        <p:spPr>
          <a:xfrm>
            <a:off x="0" y="-120455"/>
            <a:ext cx="8814800" cy="693200"/>
          </a:xfrm>
          <a:prstGeom prst="rect">
            <a:avLst/>
          </a:prstGeom>
          <a:noFill/>
          <a:ln>
            <a:noFill/>
          </a:ln>
        </p:spPr>
        <p:txBody>
          <a:bodyPr spcFirstLastPara="1" wrap="square" lIns="90000" tIns="45000" rIns="90000" bIns="45000" anchor="t" anchorCtr="0">
            <a:noAutofit/>
          </a:bodyPr>
          <a:lstStyle/>
          <a:p>
            <a:r>
              <a:rPr lang="en" sz="5000" b="1" dirty="0">
                <a:solidFill>
                  <a:srgbClr val="000000"/>
                </a:solidFill>
                <a:latin typeface="Arial" panose="020B0604020202020204" pitchFamily="34" charset="0"/>
                <a:cs typeface="Arial" panose="020B0604020202020204" pitchFamily="34" charset="0"/>
              </a:rPr>
              <a:t>Previous</a:t>
            </a:r>
          </a:p>
          <a:p>
            <a:r>
              <a:rPr lang="en" sz="5000" b="1" dirty="0">
                <a:solidFill>
                  <a:srgbClr val="000000"/>
                </a:solidFill>
                <a:latin typeface="Arial" panose="020B0604020202020204" pitchFamily="34" charset="0"/>
                <a:cs typeface="Arial" panose="020B0604020202020204" pitchFamily="34" charset="0"/>
              </a:rPr>
              <a:t>result</a:t>
            </a:r>
            <a:endParaRPr sz="5000" dirty="0">
              <a:solidFill>
                <a:srgbClr val="000000"/>
              </a:solidFill>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18396527-B41C-C349-9353-91314E9F8461}"/>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44</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7313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73"/>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534" name="Google Shape;534;p73"/>
          <p:cNvSpPr/>
          <p:nvPr/>
        </p:nvSpPr>
        <p:spPr>
          <a:xfrm>
            <a:off x="8657400" y="150209"/>
            <a:ext cx="3340400" cy="518400"/>
          </a:xfrm>
          <a:prstGeom prst="rect">
            <a:avLst/>
          </a:prstGeom>
          <a:noFill/>
          <a:ln>
            <a:noFill/>
          </a:ln>
        </p:spPr>
        <p:txBody>
          <a:bodyPr spcFirstLastPara="1" wrap="square" lIns="120000" tIns="60000" rIns="120000" bIns="60000" anchor="t" anchorCtr="0">
            <a:noAutofit/>
          </a:bodyPr>
          <a:lstStyle/>
          <a:p>
            <a:pPr algn="r"/>
            <a:r>
              <a:rPr lang="en" sz="2400" b="1" dirty="0" err="1">
                <a:latin typeface="Arial" panose="020B0604020202020204" pitchFamily="34" charset="0"/>
                <a:cs typeface="Arial" panose="020B0604020202020204" pitchFamily="34" charset="0"/>
              </a:rPr>
              <a:t>Fomel</a:t>
            </a:r>
            <a:r>
              <a:rPr lang="en" sz="2400" b="1" dirty="0">
                <a:latin typeface="Arial" panose="020B0604020202020204" pitchFamily="34" charset="0"/>
                <a:cs typeface="Arial" panose="020B0604020202020204" pitchFamily="34" charset="0"/>
              </a:rPr>
              <a:t> 2010</a:t>
            </a:r>
            <a:endParaRPr sz="2400" b="1" dirty="0">
              <a:solidFill>
                <a:srgbClr val="000000"/>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069FD469-E9E0-FE46-A463-30CE08AD734A}"/>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45</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8968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539" name="Google Shape;539;p74"/>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5" name="Slide Number Placeholder 1">
            <a:extLst>
              <a:ext uri="{FF2B5EF4-FFF2-40B4-BE49-F238E27FC236}">
                <a16:creationId xmlns:a16="http://schemas.microsoft.com/office/drawing/2014/main" id="{AED1DB9F-6BCA-F34E-9308-18819E23DF44}"/>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46</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1261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793A8FB4-54FB-914D-ACC8-CE351E21FCF9}"/>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Slide Number Placeholder 1">
            <a:extLst>
              <a:ext uri="{FF2B5EF4-FFF2-40B4-BE49-F238E27FC236}">
                <a16:creationId xmlns:a16="http://schemas.microsoft.com/office/drawing/2014/main" id="{287D3561-10C6-254C-879E-320E047AA51E}"/>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47</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1571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8859D1B-B98D-8847-B592-86926638BEED}"/>
              </a:ext>
            </a:extLst>
          </p:cNvPr>
          <p:cNvPicPr>
            <a:picLocks noChangeAspect="1"/>
          </p:cNvPicPr>
          <p:nvPr/>
        </p:nvPicPr>
        <p:blipFill>
          <a:blip r:embed="rId3"/>
          <a:stretch>
            <a:fillRect/>
          </a:stretch>
        </p:blipFill>
        <p:spPr>
          <a:xfrm>
            <a:off x="1524000" y="0"/>
            <a:ext cx="9144000" cy="6858000"/>
          </a:xfrm>
          <a:prstGeom prst="rect">
            <a:avLst/>
          </a:prstGeom>
        </p:spPr>
      </p:pic>
      <p:sp>
        <p:nvSpPr>
          <p:cNvPr id="4" name="Google Shape;431;p58">
            <a:extLst>
              <a:ext uri="{FF2B5EF4-FFF2-40B4-BE49-F238E27FC236}">
                <a16:creationId xmlns:a16="http://schemas.microsoft.com/office/drawing/2014/main" id="{ADFA66F9-D3F3-0847-A116-BBDABB03E2D6}"/>
              </a:ext>
            </a:extLst>
          </p:cNvPr>
          <p:cNvSpPr/>
          <p:nvPr/>
        </p:nvSpPr>
        <p:spPr>
          <a:xfrm>
            <a:off x="0" y="-120455"/>
            <a:ext cx="8814800" cy="693200"/>
          </a:xfrm>
          <a:prstGeom prst="rect">
            <a:avLst/>
          </a:prstGeom>
          <a:noFill/>
          <a:ln>
            <a:noFill/>
          </a:ln>
        </p:spPr>
        <p:txBody>
          <a:bodyPr spcFirstLastPara="1" wrap="square" lIns="90000" tIns="45000" rIns="90000" bIns="45000" anchor="t" anchorCtr="0">
            <a:noAutofit/>
          </a:bodyPr>
          <a:lstStyle/>
          <a:p>
            <a:r>
              <a:rPr lang="en" sz="5000" b="1" dirty="0">
                <a:solidFill>
                  <a:srgbClr val="000000"/>
                </a:solidFill>
                <a:latin typeface="Arial" panose="020B0604020202020204" pitchFamily="34" charset="0"/>
                <a:cs typeface="Arial" panose="020B0604020202020204" pitchFamily="34" charset="0"/>
              </a:rPr>
              <a:t>Previous</a:t>
            </a:r>
          </a:p>
          <a:p>
            <a:r>
              <a:rPr lang="en" sz="5000" b="1" dirty="0">
                <a:solidFill>
                  <a:srgbClr val="000000"/>
                </a:solidFill>
                <a:latin typeface="Arial" panose="020B0604020202020204" pitchFamily="34" charset="0"/>
                <a:cs typeface="Arial" panose="020B0604020202020204" pitchFamily="34" charset="0"/>
              </a:rPr>
              <a:t>result</a:t>
            </a:r>
            <a:endParaRPr sz="5000" dirty="0">
              <a:solidFill>
                <a:srgbClr val="000000"/>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E152640C-51CB-9146-8384-E65578557222}"/>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48</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6893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76"/>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Slide Number Placeholder 1">
            <a:extLst>
              <a:ext uri="{FF2B5EF4-FFF2-40B4-BE49-F238E27FC236}">
                <a16:creationId xmlns:a16="http://schemas.microsoft.com/office/drawing/2014/main" id="{7FF295AB-2BE2-6D4A-A1D5-DD268841347E}"/>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49</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523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4"/>
          <p:cNvSpPr txBox="1"/>
          <p:nvPr/>
        </p:nvSpPr>
        <p:spPr>
          <a:xfrm>
            <a:off x="-31507" y="-106874"/>
            <a:ext cx="11782800" cy="917600"/>
          </a:xfrm>
          <a:prstGeom prst="rect">
            <a:avLst/>
          </a:prstGeom>
          <a:noFill/>
          <a:ln>
            <a:noFill/>
          </a:ln>
        </p:spPr>
        <p:txBody>
          <a:bodyPr spcFirstLastPara="1" wrap="square" lIns="121900" tIns="121900" rIns="121900" bIns="121900" anchor="ctr" anchorCtr="0">
            <a:noAutofit/>
          </a:bodyPr>
          <a:lstStyle/>
          <a:p>
            <a:r>
              <a:rPr lang="en" sz="5000" b="1" dirty="0">
                <a:solidFill>
                  <a:srgbClr val="000000"/>
                </a:solidFill>
                <a:latin typeface="Arial" panose="020B0604020202020204" pitchFamily="34" charset="0"/>
                <a:cs typeface="Arial" panose="020B0604020202020204" pitchFamily="34" charset="0"/>
              </a:rPr>
              <a:t>Bayesian neural networks</a:t>
            </a:r>
            <a:endParaRPr sz="5000" b="1" dirty="0">
              <a:latin typeface="Arial" panose="020B0604020202020204" pitchFamily="34" charset="0"/>
              <a:cs typeface="Arial" panose="020B0604020202020204" pitchFamily="34" charset="0"/>
            </a:endParaRPr>
          </a:p>
        </p:txBody>
      </p:sp>
      <p:pic>
        <p:nvPicPr>
          <p:cNvPr id="189" name="Google Shape;189;p44"/>
          <p:cNvPicPr preferRelativeResize="0"/>
          <p:nvPr/>
        </p:nvPicPr>
        <p:blipFill rotWithShape="1">
          <a:blip r:embed="rId3">
            <a:alphaModFix/>
          </a:blip>
          <a:srcRect l="980" b="3966"/>
          <a:stretch/>
        </p:blipFill>
        <p:spPr>
          <a:xfrm>
            <a:off x="550383" y="838884"/>
            <a:ext cx="11313836" cy="5180232"/>
          </a:xfrm>
          <a:prstGeom prst="rect">
            <a:avLst/>
          </a:prstGeom>
          <a:noFill/>
          <a:ln>
            <a:noFill/>
          </a:ln>
        </p:spPr>
      </p:pic>
      <p:sp>
        <p:nvSpPr>
          <p:cNvPr id="190" name="Google Shape;190;p44"/>
          <p:cNvSpPr/>
          <p:nvPr/>
        </p:nvSpPr>
        <p:spPr>
          <a:xfrm>
            <a:off x="0" y="6038057"/>
            <a:ext cx="12192000" cy="544400"/>
          </a:xfrm>
          <a:prstGeom prst="rect">
            <a:avLst/>
          </a:prstGeom>
          <a:noFill/>
          <a:ln>
            <a:noFill/>
          </a:ln>
        </p:spPr>
        <p:txBody>
          <a:bodyPr spcFirstLastPara="1" wrap="square" lIns="90000" tIns="45000" rIns="90000" bIns="45000" anchor="t" anchorCtr="0">
            <a:noAutofit/>
          </a:bodyPr>
          <a:lstStyle/>
          <a:p>
            <a:r>
              <a:rPr lang="en" sz="2500" dirty="0">
                <a:solidFill>
                  <a:srgbClr val="000000"/>
                </a:solidFill>
                <a:latin typeface="Arial" panose="020B0604020202020204" pitchFamily="34" charset="0"/>
                <a:cs typeface="Arial" panose="020B0604020202020204" pitchFamily="34" charset="0"/>
              </a:rPr>
              <a:t>Uncertainty comes from all sources of parameter uncertainty</a:t>
            </a:r>
            <a:r>
              <a:rPr lang="en" sz="2500" dirty="0">
                <a:latin typeface="Arial" panose="020B0604020202020204" pitchFamily="34" charset="0"/>
                <a:cs typeface="Arial" panose="020B0604020202020204" pitchFamily="34" charset="0"/>
              </a:rPr>
              <a:t>, </a:t>
            </a:r>
            <a:r>
              <a:rPr lang="en" sz="2500" dirty="0">
                <a:solidFill>
                  <a:srgbClr val="000000"/>
                </a:solidFill>
                <a:latin typeface="Arial" panose="020B0604020202020204" pitchFamily="34" charset="0"/>
                <a:cs typeface="Arial" panose="020B0604020202020204" pitchFamily="34" charset="0"/>
              </a:rPr>
              <a:t>structure uncertainty, noise in data ...</a:t>
            </a:r>
            <a:endParaRPr sz="2500" dirty="0">
              <a:solidFill>
                <a:srgbClr val="000000"/>
              </a:solidFill>
              <a:latin typeface="Arial" panose="020B0604020202020204" pitchFamily="34" charset="0"/>
              <a:cs typeface="Arial" panose="020B0604020202020204" pitchFamily="34" charset="0"/>
            </a:endParaRPr>
          </a:p>
        </p:txBody>
      </p:sp>
      <p:sp>
        <p:nvSpPr>
          <p:cNvPr id="191" name="Google Shape;191;p44"/>
          <p:cNvSpPr txBox="1"/>
          <p:nvPr/>
        </p:nvSpPr>
        <p:spPr>
          <a:xfrm>
            <a:off x="7742687" y="749989"/>
            <a:ext cx="4282400" cy="929600"/>
          </a:xfrm>
          <a:prstGeom prst="rect">
            <a:avLst/>
          </a:prstGeom>
          <a:noFill/>
          <a:ln>
            <a:noFill/>
          </a:ln>
        </p:spPr>
        <p:txBody>
          <a:bodyPr spcFirstLastPara="1" wrap="square" lIns="121900" tIns="121900" rIns="121900" bIns="121900" anchor="t" anchorCtr="0">
            <a:noAutofit/>
          </a:bodyPr>
          <a:lstStyle/>
          <a:p>
            <a:r>
              <a:rPr lang="en" sz="2400" b="1" dirty="0" err="1">
                <a:latin typeface="Arial" panose="020B0604020202020204" pitchFamily="34" charset="0"/>
                <a:cs typeface="Arial" panose="020B0604020202020204" pitchFamily="34" charset="0"/>
              </a:rPr>
              <a:t>Ghahramani</a:t>
            </a:r>
            <a:r>
              <a:rPr lang="en" sz="2400" b="1" dirty="0">
                <a:latin typeface="Arial" panose="020B0604020202020204" pitchFamily="34" charset="0"/>
                <a:cs typeface="Arial" panose="020B0604020202020204" pitchFamily="34" charset="0"/>
              </a:rPr>
              <a:t> (2017)</a:t>
            </a:r>
            <a:endParaRPr sz="2400" b="1" dirty="0">
              <a:latin typeface="Arial" panose="020B0604020202020204" pitchFamily="34" charset="0"/>
              <a:cs typeface="Arial" panose="020B0604020202020204" pitchFamily="34" charset="0"/>
            </a:endParaRPr>
          </a:p>
        </p:txBody>
      </p:sp>
      <p:sp>
        <p:nvSpPr>
          <p:cNvPr id="7" name="Slide Number Placeholder 1">
            <a:extLst>
              <a:ext uri="{FF2B5EF4-FFF2-40B4-BE49-F238E27FC236}">
                <a16:creationId xmlns:a16="http://schemas.microsoft.com/office/drawing/2014/main" id="{15DD5EA8-ACE7-5549-A120-EB1CA0E8EAA4}"/>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5</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948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575D92B-3202-AF49-8EFB-FE6E712CCC74}"/>
              </a:ext>
            </a:extLst>
          </p:cNvPr>
          <p:cNvPicPr>
            <a:picLocks noChangeAspect="1"/>
          </p:cNvPicPr>
          <p:nvPr/>
        </p:nvPicPr>
        <p:blipFill>
          <a:blip r:embed="rId3"/>
          <a:stretch>
            <a:fillRect/>
          </a:stretch>
        </p:blipFill>
        <p:spPr>
          <a:xfrm>
            <a:off x="1524000" y="0"/>
            <a:ext cx="9144000" cy="6858000"/>
          </a:xfrm>
          <a:prstGeom prst="rect">
            <a:avLst/>
          </a:prstGeom>
        </p:spPr>
      </p:pic>
      <p:sp>
        <p:nvSpPr>
          <p:cNvPr id="6" name="Slide Number Placeholder 1">
            <a:extLst>
              <a:ext uri="{FF2B5EF4-FFF2-40B4-BE49-F238E27FC236}">
                <a16:creationId xmlns:a16="http://schemas.microsoft.com/office/drawing/2014/main" id="{A9EED64A-7CA7-C24A-9127-86DA66817DD5}"/>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50</a:t>
            </a:fld>
            <a:endParaRPr lang="en" sz="15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70896ED-3390-DC40-8E8A-91718B46CDCE}"/>
              </a:ext>
            </a:extLst>
          </p:cNvPr>
          <p:cNvSpPr txBox="1"/>
          <p:nvPr/>
        </p:nvSpPr>
        <p:spPr>
          <a:xfrm>
            <a:off x="9132125" y="546264"/>
            <a:ext cx="605641" cy="369332"/>
          </a:xfrm>
          <a:prstGeom prst="rect">
            <a:avLst/>
          </a:prstGeom>
          <a:noFill/>
        </p:spPr>
        <p:txBody>
          <a:bodyPr wrap="square" rtlCol="0">
            <a:spAutoFit/>
          </a:bodyPr>
          <a:lstStyle/>
          <a:p>
            <a:r>
              <a:rPr lang="en-US" dirty="0"/>
              <a:t>1e-7</a:t>
            </a:r>
          </a:p>
        </p:txBody>
      </p:sp>
    </p:spTree>
    <p:extLst>
      <p:ext uri="{BB962C8B-B14F-4D97-AF65-F5344CB8AC3E}">
        <p14:creationId xmlns:p14="http://schemas.microsoft.com/office/powerpoint/2010/main" val="2636199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78"/>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Slide Number Placeholder 1">
            <a:extLst>
              <a:ext uri="{FF2B5EF4-FFF2-40B4-BE49-F238E27FC236}">
                <a16:creationId xmlns:a16="http://schemas.microsoft.com/office/drawing/2014/main" id="{D941D91E-337A-124E-AF33-9DE5AF6DD0FE}"/>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51</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7602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80"/>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Slide Number Placeholder 1">
            <a:extLst>
              <a:ext uri="{FF2B5EF4-FFF2-40B4-BE49-F238E27FC236}">
                <a16:creationId xmlns:a16="http://schemas.microsoft.com/office/drawing/2014/main" id="{DC1F5092-1394-0048-8230-BF3972D30D0E}"/>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52</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0674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79"/>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Slide Number Placeholder 1">
            <a:extLst>
              <a:ext uri="{FF2B5EF4-FFF2-40B4-BE49-F238E27FC236}">
                <a16:creationId xmlns:a16="http://schemas.microsoft.com/office/drawing/2014/main" id="{FC8AF0F7-263A-2B41-A23B-16E53689F900}"/>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53</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8491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81"/>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Slide Number Placeholder 1">
            <a:extLst>
              <a:ext uri="{FF2B5EF4-FFF2-40B4-BE49-F238E27FC236}">
                <a16:creationId xmlns:a16="http://schemas.microsoft.com/office/drawing/2014/main" id="{FA5B563A-4FEA-BA4B-A272-CC5B8FD8C4CF}"/>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54</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2657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pic>
        <p:nvPicPr>
          <p:cNvPr id="579" name="Google Shape;579;p82"/>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Slide Number Placeholder 1">
            <a:extLst>
              <a:ext uri="{FF2B5EF4-FFF2-40B4-BE49-F238E27FC236}">
                <a16:creationId xmlns:a16="http://schemas.microsoft.com/office/drawing/2014/main" id="{318AEF70-5F57-984D-963B-565B6798366B}"/>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55</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690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83"/>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Slide Number Placeholder 1">
            <a:extLst>
              <a:ext uri="{FF2B5EF4-FFF2-40B4-BE49-F238E27FC236}">
                <a16:creationId xmlns:a16="http://schemas.microsoft.com/office/drawing/2014/main" id="{F1F666D2-0C2F-3147-8D04-BE993C487EFC}"/>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56</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24361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5A8B2E78-B000-F94B-94B6-B6EE85E69B58}"/>
              </a:ext>
            </a:extLst>
          </p:cNvPr>
          <p:cNvPicPr>
            <a:picLocks noChangeAspect="1"/>
          </p:cNvPicPr>
          <p:nvPr/>
        </p:nvPicPr>
        <p:blipFill>
          <a:blip r:embed="rId3"/>
          <a:stretch>
            <a:fillRect/>
          </a:stretch>
        </p:blipFill>
        <p:spPr>
          <a:xfrm>
            <a:off x="1524000" y="0"/>
            <a:ext cx="9144000" cy="6858000"/>
          </a:xfrm>
          <a:prstGeom prst="rect">
            <a:avLst/>
          </a:prstGeom>
        </p:spPr>
      </p:pic>
      <p:sp>
        <p:nvSpPr>
          <p:cNvPr id="6" name="Slide Number Placeholder 1">
            <a:extLst>
              <a:ext uri="{FF2B5EF4-FFF2-40B4-BE49-F238E27FC236}">
                <a16:creationId xmlns:a16="http://schemas.microsoft.com/office/drawing/2014/main" id="{2C00A5DB-5981-DD4A-AC5D-A8D8DDE36164}"/>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57</a:t>
            </a:fld>
            <a:endParaRPr lang="en" sz="15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7441144-43EB-9748-AD20-1F5EC8ED943F}"/>
              </a:ext>
            </a:extLst>
          </p:cNvPr>
          <p:cNvSpPr txBox="1"/>
          <p:nvPr/>
        </p:nvSpPr>
        <p:spPr>
          <a:xfrm>
            <a:off x="9132125" y="546264"/>
            <a:ext cx="605641" cy="369332"/>
          </a:xfrm>
          <a:prstGeom prst="rect">
            <a:avLst/>
          </a:prstGeom>
          <a:noFill/>
        </p:spPr>
        <p:txBody>
          <a:bodyPr wrap="square" rtlCol="0">
            <a:spAutoFit/>
          </a:bodyPr>
          <a:lstStyle/>
          <a:p>
            <a:r>
              <a:rPr lang="en-US" dirty="0"/>
              <a:t>1e-7</a:t>
            </a:r>
          </a:p>
        </p:txBody>
      </p:sp>
    </p:spTree>
    <p:extLst>
      <p:ext uri="{BB962C8B-B14F-4D97-AF65-F5344CB8AC3E}">
        <p14:creationId xmlns:p14="http://schemas.microsoft.com/office/powerpoint/2010/main" val="3164229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58">
            <a:extLst>
              <a:ext uri="{FF2B5EF4-FFF2-40B4-BE49-F238E27FC236}">
                <a16:creationId xmlns:a16="http://schemas.microsoft.com/office/drawing/2014/main" id="{7897B94D-0FAF-9249-BB2E-3DEDD2CF89B4}"/>
              </a:ext>
            </a:extLst>
          </p:cNvPr>
          <p:cNvSpPr/>
          <p:nvPr/>
        </p:nvSpPr>
        <p:spPr>
          <a:xfrm>
            <a:off x="0" y="-82059"/>
            <a:ext cx="12192000" cy="832624"/>
          </a:xfrm>
          <a:prstGeom prst="rect">
            <a:avLst/>
          </a:prstGeom>
          <a:noFill/>
          <a:ln>
            <a:noFill/>
          </a:ln>
        </p:spPr>
        <p:txBody>
          <a:bodyPr spcFirstLastPara="1" wrap="square" lIns="90000" tIns="45000" rIns="90000" bIns="45000" anchor="t" anchorCtr="0">
            <a:noAutofit/>
          </a:bodyPr>
          <a:lstStyle/>
          <a:p>
            <a:r>
              <a:rPr lang="en-US" sz="5000" b="1" dirty="0">
                <a:solidFill>
                  <a:srgbClr val="000000"/>
                </a:solidFill>
                <a:latin typeface="Arial" panose="020B0604020202020204" pitchFamily="34" charset="0"/>
                <a:cs typeface="Arial" panose="020B0604020202020204" pitchFamily="34" charset="0"/>
              </a:rPr>
              <a:t>Conclusion 1</a:t>
            </a:r>
            <a:endParaRPr lang="en-US" sz="5000" dirty="0">
              <a:solidFill>
                <a:srgbClr val="000000"/>
              </a:solidFill>
              <a:latin typeface="Arial" panose="020B0604020202020204" pitchFamily="34" charset="0"/>
              <a:cs typeface="Arial" panose="020B0604020202020204" pitchFamily="34" charset="0"/>
            </a:endParaRPr>
          </a:p>
        </p:txBody>
      </p:sp>
      <p:sp>
        <p:nvSpPr>
          <p:cNvPr id="3" name="Google Shape;192;p36">
            <a:extLst>
              <a:ext uri="{FF2B5EF4-FFF2-40B4-BE49-F238E27FC236}">
                <a16:creationId xmlns:a16="http://schemas.microsoft.com/office/drawing/2014/main" id="{C9867412-EC9E-784E-A35B-73DB455D385F}"/>
              </a:ext>
            </a:extLst>
          </p:cNvPr>
          <p:cNvSpPr txBox="1"/>
          <p:nvPr/>
        </p:nvSpPr>
        <p:spPr>
          <a:xfrm>
            <a:off x="0" y="750565"/>
            <a:ext cx="12192000" cy="246765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Modeling epistemic uncertainty by using dropout layer at inference time.</a:t>
            </a:r>
          </a:p>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Modeling aleatoric uncertainty by introducing a noise parameter as a </a:t>
            </a:r>
            <a:r>
              <a:rPr lang="en-US" sz="2500" dirty="0" err="1">
                <a:latin typeface="Arial" panose="020B0604020202020204" pitchFamily="34" charset="0"/>
                <a:cs typeface="Arial" panose="020B0604020202020204" pitchFamily="34" charset="0"/>
              </a:rPr>
              <a:t>regularizer</a:t>
            </a:r>
            <a:r>
              <a:rPr lang="en-US" sz="25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Understanding relationships between model </a:t>
            </a:r>
            <a:r>
              <a:rPr lang="en-US" sz="2500" dirty="0" err="1">
                <a:latin typeface="Arial" panose="020B0604020202020204" pitchFamily="34" charset="0"/>
                <a:cs typeface="Arial" panose="020B0604020202020204" pitchFamily="34" charset="0"/>
              </a:rPr>
              <a:t>mispicks</a:t>
            </a:r>
            <a:r>
              <a:rPr lang="en-US" sz="2500" dirty="0">
                <a:latin typeface="Arial" panose="020B0604020202020204" pitchFamily="34" charset="0"/>
                <a:cs typeface="Arial" panose="020B0604020202020204" pitchFamily="34" charset="0"/>
              </a:rPr>
              <a:t>, effects of lacking training data, seismic noisy areas, and uncertainties.</a:t>
            </a:r>
          </a:p>
        </p:txBody>
      </p:sp>
      <p:sp>
        <p:nvSpPr>
          <p:cNvPr id="8" name="Slide Number Placeholder 1">
            <a:extLst>
              <a:ext uri="{FF2B5EF4-FFF2-40B4-BE49-F238E27FC236}">
                <a16:creationId xmlns:a16="http://schemas.microsoft.com/office/drawing/2014/main" id="{BE57409E-B0D4-F44C-B283-4710A6281F2A}"/>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58</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414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58">
            <a:extLst>
              <a:ext uri="{FF2B5EF4-FFF2-40B4-BE49-F238E27FC236}">
                <a16:creationId xmlns:a16="http://schemas.microsoft.com/office/drawing/2014/main" id="{F15B3903-E293-0C4D-B363-721644CAD2C5}"/>
              </a:ext>
            </a:extLst>
          </p:cNvPr>
          <p:cNvSpPr/>
          <p:nvPr/>
        </p:nvSpPr>
        <p:spPr>
          <a:xfrm>
            <a:off x="0" y="-82059"/>
            <a:ext cx="12192000" cy="832624"/>
          </a:xfrm>
          <a:prstGeom prst="rect">
            <a:avLst/>
          </a:prstGeom>
          <a:noFill/>
          <a:ln>
            <a:noFill/>
          </a:ln>
        </p:spPr>
        <p:txBody>
          <a:bodyPr spcFirstLastPara="1" wrap="square" lIns="90000" tIns="45000" rIns="90000" bIns="45000" anchor="t" anchorCtr="0">
            <a:noAutofit/>
          </a:bodyPr>
          <a:lstStyle/>
          <a:p>
            <a:r>
              <a:rPr lang="en-US" sz="5000" b="1" dirty="0">
                <a:solidFill>
                  <a:srgbClr val="000000"/>
                </a:solidFill>
                <a:latin typeface="Arial" panose="020B0604020202020204" pitchFamily="34" charset="0"/>
                <a:cs typeface="Arial" panose="020B0604020202020204" pitchFamily="34" charset="0"/>
              </a:rPr>
              <a:t>Future work 1</a:t>
            </a:r>
            <a:endParaRPr lang="en-US" sz="5000" dirty="0">
              <a:solidFill>
                <a:srgbClr val="000000"/>
              </a:solidFill>
              <a:latin typeface="Arial" panose="020B0604020202020204" pitchFamily="34" charset="0"/>
              <a:cs typeface="Arial" panose="020B0604020202020204" pitchFamily="34" charset="0"/>
            </a:endParaRPr>
          </a:p>
        </p:txBody>
      </p:sp>
      <p:sp>
        <p:nvSpPr>
          <p:cNvPr id="3" name="Google Shape;192;p36">
            <a:extLst>
              <a:ext uri="{FF2B5EF4-FFF2-40B4-BE49-F238E27FC236}">
                <a16:creationId xmlns:a16="http://schemas.microsoft.com/office/drawing/2014/main" id="{8A6ACB1E-5BF5-444A-9FDD-D6707788A4F0}"/>
              </a:ext>
            </a:extLst>
          </p:cNvPr>
          <p:cNvSpPr txBox="1"/>
          <p:nvPr/>
        </p:nvSpPr>
        <p:spPr>
          <a:xfrm>
            <a:off x="0" y="1012040"/>
            <a:ext cx="12192000" cy="246765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Creating further steps utilizing uncertainties (</a:t>
            </a:r>
            <a:r>
              <a:rPr lang="en-US" sz="2500" b="1" dirty="0">
                <a:latin typeface="Arial" panose="020B0604020202020204" pitchFamily="34" charset="0"/>
                <a:cs typeface="Arial" panose="020B0604020202020204" pitchFamily="34" charset="0"/>
              </a:rPr>
              <a:t>Wang et al. 2019</a:t>
            </a:r>
            <a:r>
              <a:rPr lang="en-US" sz="25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Optimizing the dropout probabilities (</a:t>
            </a:r>
            <a:r>
              <a:rPr lang="en-US" sz="2500" b="1" dirty="0">
                <a:latin typeface="Arial" panose="020B0604020202020204" pitchFamily="34" charset="0"/>
                <a:cs typeface="Arial" panose="020B0604020202020204" pitchFamily="34" charset="0"/>
              </a:rPr>
              <a:t>Gal et al. 2017</a:t>
            </a:r>
            <a:r>
              <a:rPr lang="en-US" sz="25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Using different methods to estimate aleatoric uncertainty (</a:t>
            </a:r>
            <a:r>
              <a:rPr lang="en-US" sz="2500" b="1" dirty="0">
                <a:latin typeface="Arial" panose="020B0604020202020204" pitchFamily="34" charset="0"/>
                <a:cs typeface="Arial" panose="020B0604020202020204" pitchFamily="34" charset="0"/>
              </a:rPr>
              <a:t>Kohl et al. 2019</a:t>
            </a:r>
            <a:r>
              <a:rPr lang="en-US" sz="25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500" dirty="0">
              <a:latin typeface="Arial" panose="020B0604020202020204" pitchFamily="34" charset="0"/>
              <a:cs typeface="Arial" panose="020B0604020202020204" pitchFamily="34" charset="0"/>
            </a:endParaRPr>
          </a:p>
        </p:txBody>
      </p:sp>
      <p:pic>
        <p:nvPicPr>
          <p:cNvPr id="4" name="Google Shape;364;p39">
            <a:extLst>
              <a:ext uri="{FF2B5EF4-FFF2-40B4-BE49-F238E27FC236}">
                <a16:creationId xmlns:a16="http://schemas.microsoft.com/office/drawing/2014/main" id="{1B4BF3B1-4417-F249-888A-CAF64E0003DE}"/>
              </a:ext>
            </a:extLst>
          </p:cNvPr>
          <p:cNvPicPr preferRelativeResize="0"/>
          <p:nvPr/>
        </p:nvPicPr>
        <p:blipFill>
          <a:blip r:embed="rId3">
            <a:alphaModFix/>
          </a:blip>
          <a:stretch>
            <a:fillRect/>
          </a:stretch>
        </p:blipFill>
        <p:spPr>
          <a:xfrm>
            <a:off x="0" y="2806093"/>
            <a:ext cx="5753631" cy="3408218"/>
          </a:xfrm>
          <a:prstGeom prst="rect">
            <a:avLst/>
          </a:prstGeom>
          <a:noFill/>
          <a:ln>
            <a:noFill/>
          </a:ln>
        </p:spPr>
      </p:pic>
      <p:pic>
        <p:nvPicPr>
          <p:cNvPr id="7" name="Picture 6" descr="A screenshot of a cell phone&#10;&#10;Description automatically generated">
            <a:extLst>
              <a:ext uri="{FF2B5EF4-FFF2-40B4-BE49-F238E27FC236}">
                <a16:creationId xmlns:a16="http://schemas.microsoft.com/office/drawing/2014/main" id="{724625B6-57E4-ED42-AB91-004064BB0E0E}"/>
              </a:ext>
            </a:extLst>
          </p:cNvPr>
          <p:cNvPicPr>
            <a:picLocks noChangeAspect="1"/>
          </p:cNvPicPr>
          <p:nvPr/>
        </p:nvPicPr>
        <p:blipFill>
          <a:blip r:embed="rId4"/>
          <a:stretch>
            <a:fillRect/>
          </a:stretch>
        </p:blipFill>
        <p:spPr>
          <a:xfrm>
            <a:off x="5749059" y="3174443"/>
            <a:ext cx="6447513" cy="2671517"/>
          </a:xfrm>
          <a:prstGeom prst="rect">
            <a:avLst/>
          </a:prstGeom>
        </p:spPr>
      </p:pic>
      <p:sp>
        <p:nvSpPr>
          <p:cNvPr id="8" name="Slide Number Placeholder 1">
            <a:extLst>
              <a:ext uri="{FF2B5EF4-FFF2-40B4-BE49-F238E27FC236}">
                <a16:creationId xmlns:a16="http://schemas.microsoft.com/office/drawing/2014/main" id="{7A753E68-7DD8-CF42-A519-C49FA476E020}"/>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59</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3508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40"/>
          <p:cNvSpPr txBox="1">
            <a:spLocks noGrp="1"/>
          </p:cNvSpPr>
          <p:nvPr>
            <p:ph type="title"/>
          </p:nvPr>
        </p:nvSpPr>
        <p:spPr>
          <a:xfrm>
            <a:off x="26850" y="-133812"/>
            <a:ext cx="113608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Aleatoric uncertainty</a:t>
            </a:r>
            <a:endParaRPr sz="5000" b="1" dirty="0">
              <a:latin typeface="Arial" panose="020B0604020202020204" pitchFamily="34" charset="0"/>
              <a:cs typeface="Arial" panose="020B0604020202020204" pitchFamily="34" charset="0"/>
            </a:endParaRPr>
          </a:p>
        </p:txBody>
      </p:sp>
      <p:sp>
        <p:nvSpPr>
          <p:cNvPr id="158" name="Google Shape;158;p40"/>
          <p:cNvSpPr txBox="1"/>
          <p:nvPr/>
        </p:nvSpPr>
        <p:spPr>
          <a:xfrm>
            <a:off x="-16" y="5080000"/>
            <a:ext cx="12192000" cy="2184400"/>
          </a:xfrm>
          <a:prstGeom prst="rect">
            <a:avLst/>
          </a:prstGeom>
          <a:noFill/>
          <a:ln>
            <a:noFill/>
          </a:ln>
        </p:spPr>
        <p:txBody>
          <a:bodyPr spcFirstLastPara="1" wrap="square" lIns="121900" tIns="121900" rIns="121900" bIns="121900" anchor="t" anchorCtr="0">
            <a:noAutofit/>
          </a:bodyPr>
          <a:lstStyle/>
          <a:p>
            <a:endParaRPr sz="2500" dirty="0">
              <a:solidFill>
                <a:schemeClr val="dk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What can’t be understood from the data. A function of input data.</a:t>
            </a:r>
            <a:endParaRPr sz="2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Can be explained away with the ability to observe all explanatory variables with increased precision.</a:t>
            </a:r>
            <a:endParaRPr sz="2500" dirty="0">
              <a:latin typeface="Arial" panose="020B0604020202020204" pitchFamily="34" charset="0"/>
              <a:cs typeface="Arial" panose="020B0604020202020204" pitchFamily="34" charset="0"/>
            </a:endParaRPr>
          </a:p>
        </p:txBody>
      </p:sp>
      <p:pic>
        <p:nvPicPr>
          <p:cNvPr id="159" name="Google Shape;159;p40"/>
          <p:cNvPicPr preferRelativeResize="0"/>
          <p:nvPr/>
        </p:nvPicPr>
        <p:blipFill>
          <a:blip r:embed="rId3">
            <a:alphaModFix/>
          </a:blip>
          <a:stretch>
            <a:fillRect/>
          </a:stretch>
        </p:blipFill>
        <p:spPr>
          <a:xfrm>
            <a:off x="2800774" y="801342"/>
            <a:ext cx="6590453" cy="4337717"/>
          </a:xfrm>
          <a:prstGeom prst="rect">
            <a:avLst/>
          </a:prstGeom>
          <a:noFill/>
          <a:ln>
            <a:noFill/>
          </a:ln>
        </p:spPr>
      </p:pic>
      <p:sp>
        <p:nvSpPr>
          <p:cNvPr id="3" name="Rectangle 2">
            <a:extLst>
              <a:ext uri="{FF2B5EF4-FFF2-40B4-BE49-F238E27FC236}">
                <a16:creationId xmlns:a16="http://schemas.microsoft.com/office/drawing/2014/main" id="{A920D0CD-41AB-904C-AB29-9FACEE280395}"/>
              </a:ext>
            </a:extLst>
          </p:cNvPr>
          <p:cNvSpPr/>
          <p:nvPr/>
        </p:nvSpPr>
        <p:spPr>
          <a:xfrm>
            <a:off x="745361" y="5139059"/>
            <a:ext cx="10713539"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https://</a:t>
            </a:r>
            <a:r>
              <a:rPr lang="en-US" sz="2400" b="1" dirty="0" err="1">
                <a:latin typeface="Arial" panose="020B0604020202020204" pitchFamily="34" charset="0"/>
                <a:cs typeface="Arial" panose="020B0604020202020204" pitchFamily="34" charset="0"/>
              </a:rPr>
              <a:t>www.wired.com</a:t>
            </a:r>
            <a:r>
              <a:rPr lang="en-US" sz="2400" b="1" dirty="0">
                <a:latin typeface="Arial" panose="020B0604020202020204" pitchFamily="34" charset="0"/>
                <a:cs typeface="Arial" panose="020B0604020202020204" pitchFamily="34" charset="0"/>
              </a:rPr>
              <a:t>/story/tesla-autopilot-self-driving-crash-</a:t>
            </a:r>
            <a:r>
              <a:rPr lang="en-US" sz="2400" b="1" dirty="0" err="1">
                <a:latin typeface="Arial" panose="020B0604020202020204" pitchFamily="34" charset="0"/>
                <a:cs typeface="Arial" panose="020B0604020202020204" pitchFamily="34" charset="0"/>
              </a:rPr>
              <a:t>california</a:t>
            </a:r>
            <a:r>
              <a:rPr lang="en-US" sz="2400" b="1" dirty="0">
                <a:latin typeface="Arial" panose="020B0604020202020204" pitchFamily="34" charset="0"/>
                <a:cs typeface="Arial" panose="020B0604020202020204" pitchFamily="34" charset="0"/>
              </a:rPr>
              <a:t>/</a:t>
            </a:r>
          </a:p>
        </p:txBody>
      </p:sp>
      <p:sp>
        <p:nvSpPr>
          <p:cNvPr id="7" name="Slide Number Placeholder 1">
            <a:extLst>
              <a:ext uri="{FF2B5EF4-FFF2-40B4-BE49-F238E27FC236}">
                <a16:creationId xmlns:a16="http://schemas.microsoft.com/office/drawing/2014/main" id="{927C2082-CFDE-8C4C-A846-1D022550BE13}"/>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6</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258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DFEB15-3938-F247-9EFB-9BF1A6F6D523}"/>
              </a:ext>
            </a:extLst>
          </p:cNvPr>
          <p:cNvSpPr>
            <a:spLocks noGrp="1"/>
          </p:cNvSpPr>
          <p:nvPr>
            <p:ph type="title"/>
          </p:nvPr>
        </p:nvSpPr>
        <p:spPr>
          <a:xfrm>
            <a:off x="1835700" y="2587200"/>
            <a:ext cx="8520600" cy="841800"/>
          </a:xfrm>
        </p:spPr>
        <p:txBody>
          <a:bodyPr/>
          <a:lstStyle/>
          <a:p>
            <a:pPr algn="ctr"/>
            <a:r>
              <a:rPr lang="en-US" sz="5000" b="1" dirty="0">
                <a:latin typeface="Arial" panose="020B0604020202020204" pitchFamily="34" charset="0"/>
                <a:cs typeface="Arial" panose="020B0604020202020204" pitchFamily="34" charset="0"/>
              </a:rPr>
              <a:t>Model Interpretability</a:t>
            </a:r>
          </a:p>
        </p:txBody>
      </p:sp>
      <p:sp>
        <p:nvSpPr>
          <p:cNvPr id="6" name="Slide Number Placeholder 1">
            <a:extLst>
              <a:ext uri="{FF2B5EF4-FFF2-40B4-BE49-F238E27FC236}">
                <a16:creationId xmlns:a16="http://schemas.microsoft.com/office/drawing/2014/main" id="{91C10963-F7F1-5646-8055-10DA78D5019C}"/>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60</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8741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65"/>
          <p:cNvPicPr preferRelativeResize="0"/>
          <p:nvPr/>
        </p:nvPicPr>
        <p:blipFill>
          <a:blip r:embed="rId3">
            <a:alphaModFix/>
          </a:blip>
          <a:stretch>
            <a:fillRect/>
          </a:stretch>
        </p:blipFill>
        <p:spPr>
          <a:xfrm>
            <a:off x="2317750" y="939800"/>
            <a:ext cx="7556500" cy="4978400"/>
          </a:xfrm>
          <a:prstGeom prst="rect">
            <a:avLst/>
          </a:prstGeom>
          <a:noFill/>
          <a:ln>
            <a:noFill/>
          </a:ln>
        </p:spPr>
      </p:pic>
      <p:sp>
        <p:nvSpPr>
          <p:cNvPr id="4" name="Google Shape;431;p58">
            <a:extLst>
              <a:ext uri="{FF2B5EF4-FFF2-40B4-BE49-F238E27FC236}">
                <a16:creationId xmlns:a16="http://schemas.microsoft.com/office/drawing/2014/main" id="{6EDC6BBA-5640-9F4A-ADFA-73FE13B4418A}"/>
              </a:ext>
            </a:extLst>
          </p:cNvPr>
          <p:cNvSpPr/>
          <p:nvPr/>
        </p:nvSpPr>
        <p:spPr>
          <a:xfrm>
            <a:off x="0" y="-82059"/>
            <a:ext cx="12192000" cy="832624"/>
          </a:xfrm>
          <a:prstGeom prst="rect">
            <a:avLst/>
          </a:prstGeom>
          <a:noFill/>
          <a:ln>
            <a:noFill/>
          </a:ln>
        </p:spPr>
        <p:txBody>
          <a:bodyPr spcFirstLastPara="1" wrap="square" lIns="90000" tIns="45000" rIns="90000" bIns="45000" anchor="t" anchorCtr="0">
            <a:noAutofit/>
          </a:bodyPr>
          <a:lstStyle/>
          <a:p>
            <a:r>
              <a:rPr lang="en" sz="5000" b="1" dirty="0">
                <a:solidFill>
                  <a:srgbClr val="000000"/>
                </a:solidFill>
                <a:latin typeface="Arial" panose="020B0604020202020204" pitchFamily="34" charset="0"/>
                <a:cs typeface="Arial" panose="020B0604020202020204" pitchFamily="34" charset="0"/>
              </a:rPr>
              <a:t>Intermediate layers visualization</a:t>
            </a:r>
            <a:endParaRPr sz="5000" dirty="0">
              <a:solidFill>
                <a:srgbClr val="000000"/>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BA921CD3-6F7B-3D45-B236-FA42111FA81E}"/>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61</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2799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66"/>
          <p:cNvPicPr preferRelativeResize="0"/>
          <p:nvPr/>
        </p:nvPicPr>
        <p:blipFill>
          <a:blip r:embed="rId3">
            <a:alphaModFix/>
          </a:blip>
          <a:stretch>
            <a:fillRect/>
          </a:stretch>
        </p:blipFill>
        <p:spPr>
          <a:xfrm>
            <a:off x="1330553" y="0"/>
            <a:ext cx="9530896" cy="6858000"/>
          </a:xfrm>
          <a:prstGeom prst="rect">
            <a:avLst/>
          </a:prstGeom>
          <a:noFill/>
          <a:ln>
            <a:noFill/>
          </a:ln>
        </p:spPr>
      </p:pic>
      <p:sp>
        <p:nvSpPr>
          <p:cNvPr id="4" name="Slide Number Placeholder 1">
            <a:extLst>
              <a:ext uri="{FF2B5EF4-FFF2-40B4-BE49-F238E27FC236}">
                <a16:creationId xmlns:a16="http://schemas.microsoft.com/office/drawing/2014/main" id="{4EB76601-7491-F34E-BCE0-7941CE6F4985}"/>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62</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0725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pic>
        <p:nvPicPr>
          <p:cNvPr id="507" name="Google Shape;507;p68"/>
          <p:cNvPicPr preferRelativeResize="0"/>
          <p:nvPr/>
        </p:nvPicPr>
        <p:blipFill>
          <a:blip r:embed="rId3">
            <a:alphaModFix/>
          </a:blip>
          <a:stretch>
            <a:fillRect/>
          </a:stretch>
        </p:blipFill>
        <p:spPr>
          <a:xfrm>
            <a:off x="1330553" y="0"/>
            <a:ext cx="9530896" cy="6858000"/>
          </a:xfrm>
          <a:prstGeom prst="rect">
            <a:avLst/>
          </a:prstGeom>
          <a:noFill/>
          <a:ln>
            <a:noFill/>
          </a:ln>
        </p:spPr>
      </p:pic>
      <p:sp>
        <p:nvSpPr>
          <p:cNvPr id="4" name="Slide Number Placeholder 1">
            <a:extLst>
              <a:ext uri="{FF2B5EF4-FFF2-40B4-BE49-F238E27FC236}">
                <a16:creationId xmlns:a16="http://schemas.microsoft.com/office/drawing/2014/main" id="{DC431E0D-7F90-A440-94A1-55921ECEBC90}"/>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63</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9930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70"/>
          <p:cNvPicPr preferRelativeResize="0"/>
          <p:nvPr/>
        </p:nvPicPr>
        <p:blipFill>
          <a:blip r:embed="rId3">
            <a:alphaModFix/>
          </a:blip>
          <a:stretch>
            <a:fillRect/>
          </a:stretch>
        </p:blipFill>
        <p:spPr>
          <a:xfrm>
            <a:off x="1330553" y="0"/>
            <a:ext cx="9530896" cy="6858000"/>
          </a:xfrm>
          <a:prstGeom prst="rect">
            <a:avLst/>
          </a:prstGeom>
          <a:noFill/>
          <a:ln>
            <a:noFill/>
          </a:ln>
        </p:spPr>
      </p:pic>
      <p:sp>
        <p:nvSpPr>
          <p:cNvPr id="4" name="Slide Number Placeholder 1">
            <a:extLst>
              <a:ext uri="{FF2B5EF4-FFF2-40B4-BE49-F238E27FC236}">
                <a16:creationId xmlns:a16="http://schemas.microsoft.com/office/drawing/2014/main" id="{83CE26D4-BB60-644F-A1F2-4ACD44A01657}"/>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64</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0712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8"/>
          <p:cNvSpPr txBox="1"/>
          <p:nvPr/>
        </p:nvSpPr>
        <p:spPr>
          <a:xfrm>
            <a:off x="0" y="2328200"/>
            <a:ext cx="12192000" cy="22016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Visualization of an image in which the most salient/most important pixels are highlighted, based on computing the gradient of the class score with respect to the input image.</a:t>
            </a:r>
            <a:endParaRPr sz="2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To query an already-trained classification CNN about the spatial support of a particular class in a particular image.</a:t>
            </a:r>
            <a:endParaRPr sz="2500" dirty="0">
              <a:latin typeface="Arial" panose="020B0604020202020204" pitchFamily="34" charset="0"/>
              <a:cs typeface="Arial" panose="020B0604020202020204" pitchFamily="34" charset="0"/>
            </a:endParaRPr>
          </a:p>
        </p:txBody>
      </p:sp>
      <p:sp>
        <p:nvSpPr>
          <p:cNvPr id="80" name="Google Shape;80;p18"/>
          <p:cNvSpPr txBox="1"/>
          <p:nvPr/>
        </p:nvSpPr>
        <p:spPr>
          <a:xfrm>
            <a:off x="67" y="-88967"/>
            <a:ext cx="12192000" cy="770400"/>
          </a:xfrm>
          <a:prstGeom prst="rect">
            <a:avLst/>
          </a:prstGeom>
          <a:noFill/>
          <a:ln>
            <a:noFill/>
          </a:ln>
        </p:spPr>
        <p:txBody>
          <a:bodyPr spcFirstLastPara="1" wrap="square" lIns="121900" tIns="121900" rIns="121900" bIns="121900" anchor="t" anchorCtr="0">
            <a:noAutofit/>
          </a:bodyPr>
          <a:lstStyle/>
          <a:p>
            <a:r>
              <a:rPr lang="en" sz="5000" b="1" dirty="0">
                <a:latin typeface="Arial" panose="020B0604020202020204" pitchFamily="34" charset="0"/>
                <a:cs typeface="Arial" panose="020B0604020202020204" pitchFamily="34" charset="0"/>
              </a:rPr>
              <a:t>Saliency map</a:t>
            </a:r>
            <a:endParaRPr sz="5000" b="1" dirty="0">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532841A0-6025-7642-8CB8-001576A933BB}"/>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65</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105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0"/>
          <p:cNvSpPr txBox="1"/>
          <p:nvPr/>
        </p:nvSpPr>
        <p:spPr>
          <a:xfrm>
            <a:off x="67" y="-88967"/>
            <a:ext cx="12192000" cy="770400"/>
          </a:xfrm>
          <a:prstGeom prst="rect">
            <a:avLst/>
          </a:prstGeom>
          <a:noFill/>
          <a:ln>
            <a:noFill/>
          </a:ln>
        </p:spPr>
        <p:txBody>
          <a:bodyPr spcFirstLastPara="1" wrap="square" lIns="121900" tIns="121900" rIns="121900" bIns="121900" anchor="t" anchorCtr="0">
            <a:noAutofit/>
          </a:bodyPr>
          <a:lstStyle/>
          <a:p>
            <a:r>
              <a:rPr lang="en" sz="5000" b="1" dirty="0">
                <a:latin typeface="Arial" panose="020B0604020202020204" pitchFamily="34" charset="0"/>
                <a:cs typeface="Arial" panose="020B0604020202020204" pitchFamily="34" charset="0"/>
              </a:rPr>
              <a:t>Linear case</a:t>
            </a:r>
            <a:endParaRPr sz="5000" b="1" dirty="0">
              <a:latin typeface="Arial" panose="020B0604020202020204" pitchFamily="34" charset="0"/>
              <a:cs typeface="Arial" panose="020B0604020202020204" pitchFamily="34" charset="0"/>
            </a:endParaRPr>
          </a:p>
        </p:txBody>
      </p:sp>
      <p:pic>
        <p:nvPicPr>
          <p:cNvPr id="93" name="Google Shape;93;p20"/>
          <p:cNvPicPr preferRelativeResize="0"/>
          <p:nvPr/>
        </p:nvPicPr>
        <p:blipFill>
          <a:blip r:embed="rId3">
            <a:alphaModFix/>
          </a:blip>
          <a:stretch>
            <a:fillRect/>
          </a:stretch>
        </p:blipFill>
        <p:spPr>
          <a:xfrm>
            <a:off x="3308351" y="2353100"/>
            <a:ext cx="5575300" cy="863600"/>
          </a:xfrm>
          <a:prstGeom prst="rect">
            <a:avLst/>
          </a:prstGeom>
          <a:noFill/>
          <a:ln>
            <a:noFill/>
          </a:ln>
        </p:spPr>
      </p:pic>
      <p:sp>
        <p:nvSpPr>
          <p:cNvPr id="94" name="Google Shape;94;p20"/>
          <p:cNvSpPr txBox="1"/>
          <p:nvPr/>
        </p:nvSpPr>
        <p:spPr>
          <a:xfrm>
            <a:off x="0" y="5174233"/>
            <a:ext cx="12192000" cy="1330000"/>
          </a:xfrm>
          <a:prstGeom prst="rect">
            <a:avLst/>
          </a:prstGeom>
          <a:noFill/>
          <a:ln>
            <a:noFill/>
          </a:ln>
        </p:spPr>
        <p:txBody>
          <a:bodyPr spcFirstLastPara="1" wrap="square" lIns="121900" tIns="121900" rIns="121900" bIns="121900" anchor="t" anchorCtr="0">
            <a:noAutofit/>
          </a:bodyPr>
          <a:lstStyle/>
          <a:p>
            <a:r>
              <a:rPr lang="en" sz="2500" dirty="0">
                <a:latin typeface="Arial" panose="020B0604020202020204" pitchFamily="34" charset="0"/>
                <a:cs typeface="Arial" panose="020B0604020202020204" pitchFamily="34" charset="0"/>
              </a:rPr>
              <a:t>The magnitude of elements of w defines the importance of the corresponding pixels of I for the class c.</a:t>
            </a:r>
            <a:endParaRPr sz="2500" dirty="0">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57664F50-8932-8746-A7E0-626129A6218D}"/>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66</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1261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1"/>
          <p:cNvSpPr txBox="1"/>
          <p:nvPr/>
        </p:nvSpPr>
        <p:spPr>
          <a:xfrm>
            <a:off x="67" y="-88967"/>
            <a:ext cx="12192000" cy="770400"/>
          </a:xfrm>
          <a:prstGeom prst="rect">
            <a:avLst/>
          </a:prstGeom>
          <a:noFill/>
          <a:ln>
            <a:noFill/>
          </a:ln>
        </p:spPr>
        <p:txBody>
          <a:bodyPr spcFirstLastPara="1" wrap="square" lIns="121900" tIns="121900" rIns="121900" bIns="121900" anchor="t" anchorCtr="0">
            <a:noAutofit/>
          </a:bodyPr>
          <a:lstStyle/>
          <a:p>
            <a:r>
              <a:rPr lang="en" sz="5000" b="1" dirty="0">
                <a:latin typeface="Arial" panose="020B0604020202020204" pitchFamily="34" charset="0"/>
                <a:cs typeface="Arial" panose="020B0604020202020204" pitchFamily="34" charset="0"/>
              </a:rPr>
              <a:t>Non-linear case (CNN)</a:t>
            </a:r>
            <a:endParaRPr sz="5000" b="1" dirty="0">
              <a:latin typeface="Arial" panose="020B0604020202020204" pitchFamily="34" charset="0"/>
              <a:cs typeface="Arial" panose="020B0604020202020204" pitchFamily="34" charset="0"/>
            </a:endParaRPr>
          </a:p>
        </p:txBody>
      </p:sp>
      <p:pic>
        <p:nvPicPr>
          <p:cNvPr id="100" name="Google Shape;100;p21"/>
          <p:cNvPicPr preferRelativeResize="0"/>
          <p:nvPr/>
        </p:nvPicPr>
        <p:blipFill>
          <a:blip r:embed="rId3">
            <a:alphaModFix/>
          </a:blip>
          <a:stretch>
            <a:fillRect/>
          </a:stretch>
        </p:blipFill>
        <p:spPr>
          <a:xfrm>
            <a:off x="3416367" y="1873251"/>
            <a:ext cx="5359400" cy="3111500"/>
          </a:xfrm>
          <a:prstGeom prst="rect">
            <a:avLst/>
          </a:prstGeom>
          <a:noFill/>
          <a:ln>
            <a:noFill/>
          </a:ln>
        </p:spPr>
      </p:pic>
      <p:sp>
        <p:nvSpPr>
          <p:cNvPr id="101" name="Google Shape;101;p21"/>
          <p:cNvSpPr txBox="1"/>
          <p:nvPr/>
        </p:nvSpPr>
        <p:spPr>
          <a:xfrm>
            <a:off x="0" y="5174233"/>
            <a:ext cx="12192000" cy="1330000"/>
          </a:xfrm>
          <a:prstGeom prst="rect">
            <a:avLst/>
          </a:prstGeom>
          <a:noFill/>
          <a:ln>
            <a:noFill/>
          </a:ln>
        </p:spPr>
        <p:txBody>
          <a:bodyPr spcFirstLastPara="1" wrap="square" lIns="121900" tIns="121900" rIns="121900" bIns="121900" anchor="t" anchorCtr="0">
            <a:noAutofit/>
          </a:bodyPr>
          <a:lstStyle/>
          <a:p>
            <a:r>
              <a:rPr lang="en" sz="2500" dirty="0">
                <a:latin typeface="Arial" panose="020B0604020202020204" pitchFamily="34" charset="0"/>
                <a:cs typeface="Arial" panose="020B0604020202020204" pitchFamily="34" charset="0"/>
              </a:rPr>
              <a:t>The magnitude of derivative indicates which pixels need to be changed the least to affect the class score the most -&gt; object location.</a:t>
            </a:r>
            <a:endParaRPr sz="2500" dirty="0">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5F7ADD1B-3343-304F-B460-97B941B05CFE}"/>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67</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6980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8"/>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5" name="Slide Number Placeholder 1">
            <a:extLst>
              <a:ext uri="{FF2B5EF4-FFF2-40B4-BE49-F238E27FC236}">
                <a16:creationId xmlns:a16="http://schemas.microsoft.com/office/drawing/2014/main" id="{BBB2781D-D4DE-0744-A623-5E8F117D4042}"/>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68</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0361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1"/>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6" name="Slide Number Placeholder 1">
            <a:extLst>
              <a:ext uri="{FF2B5EF4-FFF2-40B4-BE49-F238E27FC236}">
                <a16:creationId xmlns:a16="http://schemas.microsoft.com/office/drawing/2014/main" id="{4A91EFA6-3252-7B49-A8B9-E33684F8DFBF}"/>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69</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5950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41"/>
          <p:cNvPicPr preferRelativeResize="0"/>
          <p:nvPr/>
        </p:nvPicPr>
        <p:blipFill>
          <a:blip r:embed="rId3">
            <a:alphaModFix/>
          </a:blip>
          <a:stretch>
            <a:fillRect/>
          </a:stretch>
        </p:blipFill>
        <p:spPr>
          <a:xfrm>
            <a:off x="941501" y="1079857"/>
            <a:ext cx="4305300" cy="4245700"/>
          </a:xfrm>
          <a:prstGeom prst="rect">
            <a:avLst/>
          </a:prstGeom>
          <a:noFill/>
          <a:ln>
            <a:noFill/>
          </a:ln>
        </p:spPr>
      </p:pic>
      <p:pic>
        <p:nvPicPr>
          <p:cNvPr id="165" name="Google Shape;165;p41"/>
          <p:cNvPicPr preferRelativeResize="0"/>
          <p:nvPr/>
        </p:nvPicPr>
        <p:blipFill>
          <a:blip r:embed="rId4">
            <a:alphaModFix/>
          </a:blip>
          <a:stretch>
            <a:fillRect/>
          </a:stretch>
        </p:blipFill>
        <p:spPr>
          <a:xfrm>
            <a:off x="7166301" y="1079857"/>
            <a:ext cx="4305300" cy="4245713"/>
          </a:xfrm>
          <a:prstGeom prst="rect">
            <a:avLst/>
          </a:prstGeom>
          <a:noFill/>
          <a:ln>
            <a:noFill/>
          </a:ln>
        </p:spPr>
      </p:pic>
      <p:sp>
        <p:nvSpPr>
          <p:cNvPr id="166" name="Google Shape;166;p41"/>
          <p:cNvSpPr txBox="1">
            <a:spLocks noGrp="1"/>
          </p:cNvSpPr>
          <p:nvPr>
            <p:ph type="title"/>
          </p:nvPr>
        </p:nvSpPr>
        <p:spPr>
          <a:xfrm>
            <a:off x="15800" y="-118944"/>
            <a:ext cx="113608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Epistemic uncertainty</a:t>
            </a:r>
            <a:endParaRPr sz="5000" b="1" dirty="0">
              <a:latin typeface="Arial" panose="020B0604020202020204" pitchFamily="34" charset="0"/>
              <a:cs typeface="Arial" panose="020B0604020202020204" pitchFamily="34" charset="0"/>
            </a:endParaRPr>
          </a:p>
        </p:txBody>
      </p:sp>
      <p:sp>
        <p:nvSpPr>
          <p:cNvPr id="167" name="Google Shape;167;p41"/>
          <p:cNvSpPr txBox="1"/>
          <p:nvPr/>
        </p:nvSpPr>
        <p:spPr>
          <a:xfrm>
            <a:off x="0" y="5665427"/>
            <a:ext cx="12192000" cy="14136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Model parameter uncertainty.</a:t>
            </a:r>
            <a:endParaRPr sz="2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Can be explained away given enough data.</a:t>
            </a:r>
            <a:endParaRPr sz="25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AACFF325-1BBE-7F44-A9D7-49D7A2481975}"/>
              </a:ext>
            </a:extLst>
          </p:cNvPr>
          <p:cNvSpPr/>
          <p:nvPr/>
        </p:nvSpPr>
        <p:spPr>
          <a:xfrm>
            <a:off x="4096307" y="5371021"/>
            <a:ext cx="5447966" cy="461665"/>
          </a:xfrm>
          <a:prstGeom prst="rect">
            <a:avLst/>
          </a:prstGeom>
        </p:spPr>
        <p:txBody>
          <a:bodyPr wrap="none">
            <a:spAutoFit/>
          </a:bodyPr>
          <a:lstStyle/>
          <a:p>
            <a:r>
              <a:rPr lang="en-US" sz="2400" b="1" dirty="0">
                <a:latin typeface="Arial" panose="020B0604020202020204" pitchFamily="34" charset="0"/>
                <a:cs typeface="Arial" panose="020B0604020202020204" pitchFamily="34" charset="0"/>
              </a:rPr>
              <a:t>https://</a:t>
            </a:r>
            <a:r>
              <a:rPr lang="en-US" sz="2400" b="1" dirty="0" err="1">
                <a:latin typeface="Arial" panose="020B0604020202020204" pitchFamily="34" charset="0"/>
                <a:cs typeface="Arial" panose="020B0604020202020204" pitchFamily="34" charset="0"/>
              </a:rPr>
              <a:t>neil.fraser.name</a:t>
            </a:r>
            <a:r>
              <a:rPr lang="en-US" sz="2400" b="1" dirty="0">
                <a:latin typeface="Arial" panose="020B0604020202020204" pitchFamily="34" charset="0"/>
                <a:cs typeface="Arial" panose="020B0604020202020204" pitchFamily="34" charset="0"/>
              </a:rPr>
              <a:t>/writing/tank/</a:t>
            </a:r>
          </a:p>
        </p:txBody>
      </p:sp>
      <p:sp>
        <p:nvSpPr>
          <p:cNvPr id="8" name="Slide Number Placeholder 1">
            <a:extLst>
              <a:ext uri="{FF2B5EF4-FFF2-40B4-BE49-F238E27FC236}">
                <a16:creationId xmlns:a16="http://schemas.microsoft.com/office/drawing/2014/main" id="{09F11354-4FC7-5345-AD7E-6A51595EF57B}"/>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7</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911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p:nvPr/>
        </p:nvSpPr>
        <p:spPr>
          <a:xfrm>
            <a:off x="-83059" y="-88967"/>
            <a:ext cx="12457149" cy="770400"/>
          </a:xfrm>
          <a:prstGeom prst="rect">
            <a:avLst/>
          </a:prstGeom>
          <a:noFill/>
          <a:ln>
            <a:noFill/>
          </a:ln>
        </p:spPr>
        <p:txBody>
          <a:bodyPr spcFirstLastPara="1" wrap="square" lIns="121900" tIns="121900" rIns="121900" bIns="121900" anchor="t" anchorCtr="0">
            <a:noAutofit/>
          </a:bodyPr>
          <a:lstStyle/>
          <a:p>
            <a:r>
              <a:rPr lang="en" sz="4500" b="1" dirty="0">
                <a:latin typeface="Arial" panose="020B0604020202020204" pitchFamily="34" charset="0"/>
                <a:cs typeface="Arial" panose="020B0604020202020204" pitchFamily="34" charset="0"/>
              </a:rPr>
              <a:t>Gradient-weighted Class Activation Mapping</a:t>
            </a:r>
            <a:endParaRPr sz="4500" b="1" dirty="0">
              <a:latin typeface="Arial" panose="020B0604020202020204" pitchFamily="34" charset="0"/>
              <a:cs typeface="Arial" panose="020B0604020202020204" pitchFamily="34" charset="0"/>
            </a:endParaRPr>
          </a:p>
        </p:txBody>
      </p:sp>
      <p:sp>
        <p:nvSpPr>
          <p:cNvPr id="192" name="Google Shape;192;p36"/>
          <p:cNvSpPr txBox="1"/>
          <p:nvPr/>
        </p:nvSpPr>
        <p:spPr>
          <a:xfrm>
            <a:off x="0" y="2764000"/>
            <a:ext cx="12192000" cy="1330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Use gradients of any target concept flowing into the final layer.</a:t>
            </a:r>
            <a:endParaRPr sz="2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Produce a coarse localization map highlighting the important regions for prediction.</a:t>
            </a:r>
            <a:endParaRPr sz="2500" dirty="0">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ADA6B0DE-EF01-7E49-B830-75792EA2E43C}"/>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70</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76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7"/>
          <p:cNvPicPr preferRelativeResize="0"/>
          <p:nvPr/>
        </p:nvPicPr>
        <p:blipFill>
          <a:blip r:embed="rId3">
            <a:alphaModFix/>
          </a:blip>
          <a:stretch>
            <a:fillRect/>
          </a:stretch>
        </p:blipFill>
        <p:spPr>
          <a:xfrm>
            <a:off x="2343150" y="1446533"/>
            <a:ext cx="7505700" cy="3086100"/>
          </a:xfrm>
          <a:prstGeom prst="rect">
            <a:avLst/>
          </a:prstGeom>
          <a:noFill/>
          <a:ln>
            <a:noFill/>
          </a:ln>
        </p:spPr>
      </p:pic>
      <p:sp>
        <p:nvSpPr>
          <p:cNvPr id="198" name="Google Shape;198;p37"/>
          <p:cNvSpPr txBox="1"/>
          <p:nvPr/>
        </p:nvSpPr>
        <p:spPr>
          <a:xfrm>
            <a:off x="67" y="-88967"/>
            <a:ext cx="12192000" cy="770400"/>
          </a:xfrm>
          <a:prstGeom prst="rect">
            <a:avLst/>
          </a:prstGeom>
          <a:noFill/>
          <a:ln>
            <a:noFill/>
          </a:ln>
        </p:spPr>
        <p:txBody>
          <a:bodyPr spcFirstLastPara="1" wrap="square" lIns="121900" tIns="121900" rIns="121900" bIns="121900" anchor="t" anchorCtr="0">
            <a:noAutofit/>
          </a:bodyPr>
          <a:lstStyle/>
          <a:p>
            <a:r>
              <a:rPr lang="en" sz="4500" b="1" dirty="0">
                <a:latin typeface="Arial" panose="020B0604020202020204" pitchFamily="34" charset="0"/>
                <a:cs typeface="Arial" panose="020B0604020202020204" pitchFamily="34" charset="0"/>
              </a:rPr>
              <a:t>Grad-CAM</a:t>
            </a:r>
            <a:endParaRPr sz="4500" b="1" dirty="0">
              <a:latin typeface="Arial" panose="020B0604020202020204" pitchFamily="34" charset="0"/>
              <a:cs typeface="Arial" panose="020B0604020202020204" pitchFamily="34" charset="0"/>
            </a:endParaRPr>
          </a:p>
        </p:txBody>
      </p:sp>
      <p:sp>
        <p:nvSpPr>
          <p:cNvPr id="199" name="Google Shape;199;p37"/>
          <p:cNvSpPr txBox="1"/>
          <p:nvPr/>
        </p:nvSpPr>
        <p:spPr>
          <a:xfrm>
            <a:off x="67" y="5297733"/>
            <a:ext cx="12192000" cy="14300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The weight represents a partial linearization of the network downstream from A, and captures the importance of feature map k.</a:t>
            </a:r>
            <a:endParaRPr sz="2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Interested in the features that have a positive influence on the class c.</a:t>
            </a:r>
            <a:endParaRPr sz="2500" dirty="0">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EADF3662-0C49-054A-92D1-03216DF28E8D}"/>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71</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565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AA9A61A3-FB80-A74F-BEBD-C5ECF6D2E167}"/>
              </a:ext>
            </a:extLst>
          </p:cNvPr>
          <p:cNvPicPr>
            <a:picLocks noChangeAspect="1"/>
          </p:cNvPicPr>
          <p:nvPr/>
        </p:nvPicPr>
        <p:blipFill>
          <a:blip r:embed="rId3"/>
          <a:stretch>
            <a:fillRect/>
          </a:stretch>
        </p:blipFill>
        <p:spPr>
          <a:xfrm>
            <a:off x="1524000" y="0"/>
            <a:ext cx="9144000" cy="6858000"/>
          </a:xfrm>
          <a:prstGeom prst="rect">
            <a:avLst/>
          </a:prstGeom>
        </p:spPr>
      </p:pic>
      <p:sp>
        <p:nvSpPr>
          <p:cNvPr id="4" name="Google Shape;191;p36">
            <a:extLst>
              <a:ext uri="{FF2B5EF4-FFF2-40B4-BE49-F238E27FC236}">
                <a16:creationId xmlns:a16="http://schemas.microsoft.com/office/drawing/2014/main" id="{346871FE-7F22-BB4D-A7AE-1857330E6563}"/>
              </a:ext>
            </a:extLst>
          </p:cNvPr>
          <p:cNvSpPr txBox="1"/>
          <p:nvPr/>
        </p:nvSpPr>
        <p:spPr>
          <a:xfrm>
            <a:off x="-83059" y="-183967"/>
            <a:ext cx="12457149" cy="770400"/>
          </a:xfrm>
          <a:prstGeom prst="rect">
            <a:avLst/>
          </a:prstGeom>
          <a:noFill/>
          <a:ln>
            <a:noFill/>
          </a:ln>
        </p:spPr>
        <p:txBody>
          <a:bodyPr spcFirstLastPara="1" wrap="square" lIns="121900" tIns="121900" rIns="121900" bIns="121900" anchor="t" anchorCtr="0">
            <a:noAutofit/>
          </a:bodyPr>
          <a:lstStyle/>
          <a:p>
            <a:r>
              <a:rPr lang="en" sz="4500" b="1" dirty="0">
                <a:latin typeface="Arial" panose="020B0604020202020204" pitchFamily="34" charset="0"/>
                <a:cs typeface="Arial" panose="020B0604020202020204" pitchFamily="34" charset="0"/>
              </a:rPr>
              <a:t>Global-&gt;Local</a:t>
            </a:r>
            <a:endParaRPr sz="4500" b="1" dirty="0">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8B5223BD-4FD6-7B47-A1A2-DC5AD94E66BD}"/>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72</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754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40"/>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Slide Number Placeholder 1">
            <a:extLst>
              <a:ext uri="{FF2B5EF4-FFF2-40B4-BE49-F238E27FC236}">
                <a16:creationId xmlns:a16="http://schemas.microsoft.com/office/drawing/2014/main" id="{91D5890F-0061-A44C-B8DC-26DE5655666C}"/>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73</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8688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text&#10;&#10;Description automatically generated">
            <a:extLst>
              <a:ext uri="{FF2B5EF4-FFF2-40B4-BE49-F238E27FC236}">
                <a16:creationId xmlns:a16="http://schemas.microsoft.com/office/drawing/2014/main" id="{BD1BE40E-758F-064B-9F76-AB1ABA4E5ADE}"/>
              </a:ext>
            </a:extLst>
          </p:cNvPr>
          <p:cNvPicPr>
            <a:picLocks noChangeAspect="1"/>
          </p:cNvPicPr>
          <p:nvPr/>
        </p:nvPicPr>
        <p:blipFill>
          <a:blip r:embed="rId3"/>
          <a:stretch>
            <a:fillRect/>
          </a:stretch>
        </p:blipFill>
        <p:spPr>
          <a:xfrm>
            <a:off x="1524000" y="0"/>
            <a:ext cx="9144000" cy="6858000"/>
          </a:xfrm>
          <a:prstGeom prst="rect">
            <a:avLst/>
          </a:prstGeom>
        </p:spPr>
      </p:pic>
      <p:sp>
        <p:nvSpPr>
          <p:cNvPr id="6" name="Google Shape;191;p36">
            <a:extLst>
              <a:ext uri="{FF2B5EF4-FFF2-40B4-BE49-F238E27FC236}">
                <a16:creationId xmlns:a16="http://schemas.microsoft.com/office/drawing/2014/main" id="{2B10BCD2-EDCC-2540-997F-F3CDB41A14C7}"/>
              </a:ext>
            </a:extLst>
          </p:cNvPr>
          <p:cNvSpPr txBox="1"/>
          <p:nvPr/>
        </p:nvSpPr>
        <p:spPr>
          <a:xfrm>
            <a:off x="-83059" y="-183967"/>
            <a:ext cx="12457149" cy="770400"/>
          </a:xfrm>
          <a:prstGeom prst="rect">
            <a:avLst/>
          </a:prstGeom>
          <a:noFill/>
          <a:ln>
            <a:noFill/>
          </a:ln>
        </p:spPr>
        <p:txBody>
          <a:bodyPr spcFirstLastPara="1" wrap="square" lIns="121900" tIns="121900" rIns="121900" bIns="121900" anchor="t" anchorCtr="0">
            <a:noAutofit/>
          </a:bodyPr>
          <a:lstStyle/>
          <a:p>
            <a:r>
              <a:rPr lang="en" sz="4500" b="1" dirty="0">
                <a:latin typeface="Arial" panose="020B0604020202020204" pitchFamily="34" charset="0"/>
                <a:cs typeface="Arial" panose="020B0604020202020204" pitchFamily="34" charset="0"/>
              </a:rPr>
              <a:t>No skip </a:t>
            </a:r>
          </a:p>
        </p:txBody>
      </p:sp>
      <p:sp>
        <p:nvSpPr>
          <p:cNvPr id="8" name="Slide Number Placeholder 1">
            <a:extLst>
              <a:ext uri="{FF2B5EF4-FFF2-40B4-BE49-F238E27FC236}">
                <a16:creationId xmlns:a16="http://schemas.microsoft.com/office/drawing/2014/main" id="{E0E1B0AB-F393-F54E-8081-CCC3CBDF83F6}"/>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74</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2591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42"/>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Slide Number Placeholder 1">
            <a:extLst>
              <a:ext uri="{FF2B5EF4-FFF2-40B4-BE49-F238E27FC236}">
                <a16:creationId xmlns:a16="http://schemas.microsoft.com/office/drawing/2014/main" id="{68651BF3-B9BE-9449-97AE-D045F1D15ADC}"/>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75</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00720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44"/>
          <p:cNvPicPr preferRelativeResize="0"/>
          <p:nvPr/>
        </p:nvPicPr>
        <p:blipFill>
          <a:blip r:embed="rId3">
            <a:alphaModFix/>
          </a:blip>
          <a:stretch>
            <a:fillRect/>
          </a:stretch>
        </p:blipFill>
        <p:spPr>
          <a:xfrm>
            <a:off x="1524001" y="0"/>
            <a:ext cx="9143999" cy="6858000"/>
          </a:xfrm>
          <a:prstGeom prst="rect">
            <a:avLst/>
          </a:prstGeom>
          <a:noFill/>
          <a:ln>
            <a:noFill/>
          </a:ln>
        </p:spPr>
      </p:pic>
      <p:sp>
        <p:nvSpPr>
          <p:cNvPr id="4" name="Slide Number Placeholder 1">
            <a:extLst>
              <a:ext uri="{FF2B5EF4-FFF2-40B4-BE49-F238E27FC236}">
                <a16:creationId xmlns:a16="http://schemas.microsoft.com/office/drawing/2014/main" id="{E277175E-CA43-3442-94C0-0B2FCE2128F2}"/>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76</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91504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8411091-9A7C-284A-BA36-9D3D5B386BDF}"/>
              </a:ext>
            </a:extLst>
          </p:cNvPr>
          <p:cNvPicPr>
            <a:picLocks noChangeAspect="1"/>
          </p:cNvPicPr>
          <p:nvPr/>
        </p:nvPicPr>
        <p:blipFill>
          <a:blip r:embed="rId2"/>
          <a:stretch>
            <a:fillRect/>
          </a:stretch>
        </p:blipFill>
        <p:spPr>
          <a:xfrm>
            <a:off x="1524000" y="0"/>
            <a:ext cx="9144000" cy="6858000"/>
          </a:xfrm>
          <a:prstGeom prst="rect">
            <a:avLst/>
          </a:prstGeom>
        </p:spPr>
      </p:pic>
      <p:sp>
        <p:nvSpPr>
          <p:cNvPr id="5" name="Slide Number Placeholder 1">
            <a:extLst>
              <a:ext uri="{FF2B5EF4-FFF2-40B4-BE49-F238E27FC236}">
                <a16:creationId xmlns:a16="http://schemas.microsoft.com/office/drawing/2014/main" id="{32B3D767-D5C7-9341-AB88-928502FA2AA7}"/>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77</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969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A33790E-F410-3543-8385-B955D88B8EDF}"/>
              </a:ext>
            </a:extLst>
          </p:cNvPr>
          <p:cNvPicPr>
            <a:picLocks noChangeAspect="1"/>
          </p:cNvPicPr>
          <p:nvPr/>
        </p:nvPicPr>
        <p:blipFill>
          <a:blip r:embed="rId2"/>
          <a:stretch>
            <a:fillRect/>
          </a:stretch>
        </p:blipFill>
        <p:spPr>
          <a:xfrm>
            <a:off x="1524000" y="0"/>
            <a:ext cx="9144000" cy="6858000"/>
          </a:xfrm>
          <a:prstGeom prst="rect">
            <a:avLst/>
          </a:prstGeom>
        </p:spPr>
      </p:pic>
      <p:sp>
        <p:nvSpPr>
          <p:cNvPr id="5" name="Slide Number Placeholder 1">
            <a:extLst>
              <a:ext uri="{FF2B5EF4-FFF2-40B4-BE49-F238E27FC236}">
                <a16:creationId xmlns:a16="http://schemas.microsoft.com/office/drawing/2014/main" id="{1AB2D743-4AAC-524D-B700-FBF5CC511141}"/>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78</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1276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D0383BD-5C64-5841-8FAB-7B91BE34CB72}"/>
              </a:ext>
            </a:extLst>
          </p:cNvPr>
          <p:cNvPicPr>
            <a:picLocks noChangeAspect="1"/>
          </p:cNvPicPr>
          <p:nvPr/>
        </p:nvPicPr>
        <p:blipFill>
          <a:blip r:embed="rId2"/>
          <a:stretch>
            <a:fillRect/>
          </a:stretch>
        </p:blipFill>
        <p:spPr>
          <a:xfrm>
            <a:off x="1524000" y="0"/>
            <a:ext cx="9144000" cy="6858000"/>
          </a:xfrm>
          <a:prstGeom prst="rect">
            <a:avLst/>
          </a:prstGeom>
        </p:spPr>
      </p:pic>
      <p:sp>
        <p:nvSpPr>
          <p:cNvPr id="5" name="Slide Number Placeholder 1">
            <a:extLst>
              <a:ext uri="{FF2B5EF4-FFF2-40B4-BE49-F238E27FC236}">
                <a16:creationId xmlns:a16="http://schemas.microsoft.com/office/drawing/2014/main" id="{8F11DA4C-6DF3-4348-B908-BB6AAD4EE2AD}"/>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79</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6961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5"/>
          <p:cNvSpPr txBox="1"/>
          <p:nvPr/>
        </p:nvSpPr>
        <p:spPr>
          <a:xfrm>
            <a:off x="0" y="5239828"/>
            <a:ext cx="12192000" cy="21844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Including uncertainty in deep learning model predictions (</a:t>
            </a:r>
            <a:r>
              <a:rPr lang="en" sz="2500" b="1" dirty="0" err="1">
                <a:solidFill>
                  <a:schemeClr val="dk1"/>
                </a:solidFill>
                <a:latin typeface="Arial" panose="020B0604020202020204" pitchFamily="34" charset="0"/>
                <a:cs typeface="Arial" panose="020B0604020202020204" pitchFamily="34" charset="0"/>
              </a:rPr>
              <a:t>Denker</a:t>
            </a:r>
            <a:r>
              <a:rPr lang="en" sz="2500" b="1" dirty="0">
                <a:solidFill>
                  <a:schemeClr val="dk1"/>
                </a:solidFill>
                <a:latin typeface="Arial" panose="020B0604020202020204" pitchFamily="34" charset="0"/>
                <a:cs typeface="Arial" panose="020B0604020202020204" pitchFamily="34" charset="0"/>
              </a:rPr>
              <a:t> et al. 1991</a:t>
            </a:r>
            <a:r>
              <a:rPr lang="en" sz="2500" dirty="0">
                <a:solidFill>
                  <a:schemeClr val="dk1"/>
                </a:solidFill>
                <a:latin typeface="Arial" panose="020B0604020202020204" pitchFamily="34" charset="0"/>
                <a:cs typeface="Arial" panose="020B0604020202020204" pitchFamily="34" charset="0"/>
              </a:rPr>
              <a:t>).</a:t>
            </a:r>
            <a:endParaRPr sz="2500" dirty="0">
              <a:solidFill>
                <a:schemeClr val="dk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Placing a prior distribution over each weight and bias parameter.</a:t>
            </a:r>
            <a:endParaRPr sz="25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 sz="2500" dirty="0">
                <a:latin typeface="Arial" panose="020B0604020202020204" pitchFamily="34" charset="0"/>
                <a:cs typeface="Arial" panose="020B0604020202020204" pitchFamily="34" charset="0"/>
              </a:rPr>
              <a:t>Placing a distribution over the output of the model.</a:t>
            </a:r>
            <a:endParaRPr sz="2500" dirty="0">
              <a:latin typeface="Arial" panose="020B0604020202020204" pitchFamily="34" charset="0"/>
              <a:cs typeface="Arial" panose="020B0604020202020204" pitchFamily="34" charset="0"/>
            </a:endParaRPr>
          </a:p>
          <a:p>
            <a:endParaRPr sz="2000" dirty="0">
              <a:latin typeface="Arial" panose="020B0604020202020204" pitchFamily="34" charset="0"/>
              <a:cs typeface="Arial" panose="020B0604020202020204" pitchFamily="34" charset="0"/>
            </a:endParaRPr>
          </a:p>
          <a:p>
            <a:endParaRPr sz="2000" dirty="0">
              <a:latin typeface="Arial" panose="020B0604020202020204" pitchFamily="34" charset="0"/>
              <a:cs typeface="Arial" panose="020B0604020202020204" pitchFamily="34" charset="0"/>
            </a:endParaRPr>
          </a:p>
          <a:p>
            <a:endParaRPr sz="2000" dirty="0">
              <a:latin typeface="Arial" panose="020B0604020202020204" pitchFamily="34" charset="0"/>
              <a:cs typeface="Arial" panose="020B0604020202020204" pitchFamily="34" charset="0"/>
            </a:endParaRPr>
          </a:p>
        </p:txBody>
      </p:sp>
      <p:pic>
        <p:nvPicPr>
          <p:cNvPr id="197" name="Google Shape;197;p45"/>
          <p:cNvPicPr preferRelativeResize="0"/>
          <p:nvPr/>
        </p:nvPicPr>
        <p:blipFill>
          <a:blip r:embed="rId3">
            <a:alphaModFix/>
          </a:blip>
          <a:stretch>
            <a:fillRect/>
          </a:stretch>
        </p:blipFill>
        <p:spPr>
          <a:xfrm>
            <a:off x="3594100" y="644656"/>
            <a:ext cx="5003800" cy="4616000"/>
          </a:xfrm>
          <a:prstGeom prst="rect">
            <a:avLst/>
          </a:prstGeom>
          <a:noFill/>
          <a:ln>
            <a:noFill/>
          </a:ln>
        </p:spPr>
      </p:pic>
      <p:sp>
        <p:nvSpPr>
          <p:cNvPr id="198" name="Google Shape;198;p45"/>
          <p:cNvSpPr txBox="1">
            <a:spLocks noGrp="1"/>
          </p:cNvSpPr>
          <p:nvPr>
            <p:ph type="title" idx="4294967295"/>
          </p:nvPr>
        </p:nvSpPr>
        <p:spPr>
          <a:xfrm>
            <a:off x="-32527" y="-118944"/>
            <a:ext cx="11360800" cy="763600"/>
          </a:xfrm>
          <a:prstGeom prst="rect">
            <a:avLst/>
          </a:prstGeom>
        </p:spPr>
        <p:txBody>
          <a:bodyPr spcFirstLastPara="1" vert="horz" wrap="square" lIns="121900" tIns="121900" rIns="121900" bIns="121900" rtlCol="0" anchor="t" anchorCtr="0">
            <a:noAutofit/>
          </a:bodyPr>
          <a:lstStyle/>
          <a:p>
            <a:pPr>
              <a:spcBef>
                <a:spcPts val="0"/>
              </a:spcBef>
            </a:pPr>
            <a:r>
              <a:rPr lang="en" sz="5000" b="1" dirty="0">
                <a:latin typeface="Arial" panose="020B0604020202020204" pitchFamily="34" charset="0"/>
                <a:cs typeface="Arial" panose="020B0604020202020204" pitchFamily="34" charset="0"/>
              </a:rPr>
              <a:t>Bayesian deep learning</a:t>
            </a:r>
            <a:endParaRPr sz="5000" b="1" dirty="0">
              <a:latin typeface="Arial" panose="020B0604020202020204" pitchFamily="34" charset="0"/>
              <a:cs typeface="Arial" panose="020B0604020202020204" pitchFamily="34" charset="0"/>
            </a:endParaRPr>
          </a:p>
        </p:txBody>
      </p:sp>
      <p:sp>
        <p:nvSpPr>
          <p:cNvPr id="6" name="Slide Number Placeholder 1">
            <a:extLst>
              <a:ext uri="{FF2B5EF4-FFF2-40B4-BE49-F238E27FC236}">
                <a16:creationId xmlns:a16="http://schemas.microsoft.com/office/drawing/2014/main" id="{D6470777-28E2-EA45-AEB6-135DD6E2184F}"/>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8</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48276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494E021-56EC-8840-8836-F37F6F468C69}"/>
              </a:ext>
            </a:extLst>
          </p:cNvPr>
          <p:cNvPicPr>
            <a:picLocks noChangeAspect="1"/>
          </p:cNvPicPr>
          <p:nvPr/>
        </p:nvPicPr>
        <p:blipFill>
          <a:blip r:embed="rId3"/>
          <a:stretch>
            <a:fillRect/>
          </a:stretch>
        </p:blipFill>
        <p:spPr>
          <a:xfrm>
            <a:off x="1524000" y="0"/>
            <a:ext cx="9144000" cy="6858000"/>
          </a:xfrm>
          <a:prstGeom prst="rect">
            <a:avLst/>
          </a:prstGeom>
        </p:spPr>
      </p:pic>
      <p:sp>
        <p:nvSpPr>
          <p:cNvPr id="5" name="Google Shape;191;p36">
            <a:extLst>
              <a:ext uri="{FF2B5EF4-FFF2-40B4-BE49-F238E27FC236}">
                <a16:creationId xmlns:a16="http://schemas.microsoft.com/office/drawing/2014/main" id="{FE6A8052-3943-3948-BB95-160848645187}"/>
              </a:ext>
            </a:extLst>
          </p:cNvPr>
          <p:cNvSpPr txBox="1"/>
          <p:nvPr/>
        </p:nvSpPr>
        <p:spPr>
          <a:xfrm>
            <a:off x="-83059" y="-183967"/>
            <a:ext cx="12457149" cy="770400"/>
          </a:xfrm>
          <a:prstGeom prst="rect">
            <a:avLst/>
          </a:prstGeom>
          <a:noFill/>
          <a:ln>
            <a:noFill/>
          </a:ln>
        </p:spPr>
        <p:txBody>
          <a:bodyPr spcFirstLastPara="1" wrap="square" lIns="121900" tIns="121900" rIns="121900" bIns="121900" anchor="t" anchorCtr="0">
            <a:noAutofit/>
          </a:bodyPr>
          <a:lstStyle/>
          <a:p>
            <a:r>
              <a:rPr lang="en" sz="4500" b="1" dirty="0" err="1">
                <a:latin typeface="Arial" panose="020B0604020202020204" pitchFamily="34" charset="0"/>
                <a:cs typeface="Arial" panose="020B0604020202020204" pitchFamily="34" charset="0"/>
              </a:rPr>
              <a:t>TranspConv</a:t>
            </a:r>
            <a:endParaRPr sz="4500" b="1" dirty="0">
              <a:latin typeface="Arial" panose="020B0604020202020204" pitchFamily="34" charset="0"/>
              <a:cs typeface="Arial" panose="020B0604020202020204" pitchFamily="34" charset="0"/>
            </a:endParaRPr>
          </a:p>
        </p:txBody>
      </p:sp>
      <p:sp>
        <p:nvSpPr>
          <p:cNvPr id="6" name="Google Shape;467;p60">
            <a:extLst>
              <a:ext uri="{FF2B5EF4-FFF2-40B4-BE49-F238E27FC236}">
                <a16:creationId xmlns:a16="http://schemas.microsoft.com/office/drawing/2014/main" id="{AF09A75C-81AE-7D47-ABAE-E3C38EC74712}"/>
              </a:ext>
            </a:extLst>
          </p:cNvPr>
          <p:cNvSpPr/>
          <p:nvPr/>
        </p:nvSpPr>
        <p:spPr>
          <a:xfrm>
            <a:off x="8590504" y="68033"/>
            <a:ext cx="3340400" cy="518400"/>
          </a:xfrm>
          <a:prstGeom prst="rect">
            <a:avLst/>
          </a:prstGeom>
          <a:noFill/>
          <a:ln>
            <a:noFill/>
          </a:ln>
        </p:spPr>
        <p:txBody>
          <a:bodyPr spcFirstLastPara="1" wrap="square" lIns="120000" tIns="60000" rIns="120000" bIns="60000" anchor="t" anchorCtr="0">
            <a:noAutofit/>
          </a:bodyPr>
          <a:lstStyle/>
          <a:p>
            <a:pPr algn="r"/>
            <a:r>
              <a:rPr lang="en" sz="2400" b="1" dirty="0" err="1">
                <a:latin typeface="Arial" panose="020B0604020202020204" pitchFamily="34" charset="0"/>
                <a:cs typeface="Arial" panose="020B0604020202020204" pitchFamily="34" charset="0"/>
              </a:rPr>
              <a:t>Odena</a:t>
            </a:r>
            <a:r>
              <a:rPr lang="en" sz="2400" b="1" dirty="0">
                <a:latin typeface="Arial" panose="020B0604020202020204" pitchFamily="34" charset="0"/>
                <a:cs typeface="Arial" panose="020B0604020202020204" pitchFamily="34" charset="0"/>
              </a:rPr>
              <a:t> et al. 2016</a:t>
            </a:r>
            <a:endParaRPr sz="2400" b="1" dirty="0">
              <a:solidFill>
                <a:srgbClr val="000000"/>
              </a:solidFill>
              <a:latin typeface="Arial" panose="020B0604020202020204" pitchFamily="34" charset="0"/>
              <a:cs typeface="Arial" panose="020B0604020202020204" pitchFamily="34" charset="0"/>
            </a:endParaRPr>
          </a:p>
        </p:txBody>
      </p:sp>
      <p:sp>
        <p:nvSpPr>
          <p:cNvPr id="8" name="Slide Number Placeholder 1">
            <a:extLst>
              <a:ext uri="{FF2B5EF4-FFF2-40B4-BE49-F238E27FC236}">
                <a16:creationId xmlns:a16="http://schemas.microsoft.com/office/drawing/2014/main" id="{3CBA293A-F6B4-0449-9057-AEC5BC129A67}"/>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80</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5400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70FB3A0D-1900-F449-9C7B-14F491D2D5D6}"/>
              </a:ext>
            </a:extLst>
          </p:cNvPr>
          <p:cNvPicPr>
            <a:picLocks noChangeAspect="1"/>
          </p:cNvPicPr>
          <p:nvPr/>
        </p:nvPicPr>
        <p:blipFill>
          <a:blip r:embed="rId2"/>
          <a:stretch>
            <a:fillRect/>
          </a:stretch>
        </p:blipFill>
        <p:spPr>
          <a:xfrm>
            <a:off x="1524000" y="0"/>
            <a:ext cx="9144000" cy="6858000"/>
          </a:xfrm>
          <a:prstGeom prst="rect">
            <a:avLst/>
          </a:prstGeom>
        </p:spPr>
      </p:pic>
      <p:sp>
        <p:nvSpPr>
          <p:cNvPr id="5" name="Slide Number Placeholder 1">
            <a:extLst>
              <a:ext uri="{FF2B5EF4-FFF2-40B4-BE49-F238E27FC236}">
                <a16:creationId xmlns:a16="http://schemas.microsoft.com/office/drawing/2014/main" id="{FFAFA78E-0F69-8445-A132-1362A08448F7}"/>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81</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88351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text on a white background&#10;&#10;Description automatically generated">
            <a:extLst>
              <a:ext uri="{FF2B5EF4-FFF2-40B4-BE49-F238E27FC236}">
                <a16:creationId xmlns:a16="http://schemas.microsoft.com/office/drawing/2014/main" id="{F7760FDE-8DBF-C444-A96E-831A890520BF}"/>
              </a:ext>
            </a:extLst>
          </p:cNvPr>
          <p:cNvPicPr>
            <a:picLocks noChangeAspect="1"/>
          </p:cNvPicPr>
          <p:nvPr/>
        </p:nvPicPr>
        <p:blipFill>
          <a:blip r:embed="rId2"/>
          <a:stretch>
            <a:fillRect/>
          </a:stretch>
        </p:blipFill>
        <p:spPr>
          <a:xfrm>
            <a:off x="1524000" y="0"/>
            <a:ext cx="9144000" cy="6858000"/>
          </a:xfrm>
          <a:prstGeom prst="rect">
            <a:avLst/>
          </a:prstGeom>
        </p:spPr>
      </p:pic>
      <p:sp>
        <p:nvSpPr>
          <p:cNvPr id="4" name="Slide Number Placeholder 1">
            <a:extLst>
              <a:ext uri="{FF2B5EF4-FFF2-40B4-BE49-F238E27FC236}">
                <a16:creationId xmlns:a16="http://schemas.microsoft.com/office/drawing/2014/main" id="{BB9CA9F3-94D1-DF48-94F9-4D5E6F85CB68}"/>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82</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86058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text&#10;&#10;Description automatically generated">
            <a:extLst>
              <a:ext uri="{FF2B5EF4-FFF2-40B4-BE49-F238E27FC236}">
                <a16:creationId xmlns:a16="http://schemas.microsoft.com/office/drawing/2014/main" id="{6A36AA14-F8B7-B54E-B01F-6C16BAA71D23}"/>
              </a:ext>
            </a:extLst>
          </p:cNvPr>
          <p:cNvPicPr>
            <a:picLocks noChangeAspect="1"/>
          </p:cNvPicPr>
          <p:nvPr/>
        </p:nvPicPr>
        <p:blipFill>
          <a:blip r:embed="rId2"/>
          <a:stretch>
            <a:fillRect/>
          </a:stretch>
        </p:blipFill>
        <p:spPr>
          <a:xfrm>
            <a:off x="1524000" y="0"/>
            <a:ext cx="9144000" cy="6858000"/>
          </a:xfrm>
          <a:prstGeom prst="rect">
            <a:avLst/>
          </a:prstGeom>
        </p:spPr>
      </p:pic>
      <p:sp>
        <p:nvSpPr>
          <p:cNvPr id="5" name="Slide Number Placeholder 1">
            <a:extLst>
              <a:ext uri="{FF2B5EF4-FFF2-40B4-BE49-F238E27FC236}">
                <a16:creationId xmlns:a16="http://schemas.microsoft.com/office/drawing/2014/main" id="{72B265EF-DE37-D447-9536-86A5E7CF8785}"/>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83</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9419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31;p58">
            <a:extLst>
              <a:ext uri="{FF2B5EF4-FFF2-40B4-BE49-F238E27FC236}">
                <a16:creationId xmlns:a16="http://schemas.microsoft.com/office/drawing/2014/main" id="{7897B94D-0FAF-9249-BB2E-3DEDD2CF89B4}"/>
              </a:ext>
            </a:extLst>
          </p:cNvPr>
          <p:cNvSpPr/>
          <p:nvPr/>
        </p:nvSpPr>
        <p:spPr>
          <a:xfrm>
            <a:off x="0" y="-82059"/>
            <a:ext cx="12192000" cy="832624"/>
          </a:xfrm>
          <a:prstGeom prst="rect">
            <a:avLst/>
          </a:prstGeom>
          <a:noFill/>
          <a:ln>
            <a:noFill/>
          </a:ln>
        </p:spPr>
        <p:txBody>
          <a:bodyPr spcFirstLastPara="1" wrap="square" lIns="90000" tIns="45000" rIns="90000" bIns="45000" anchor="t" anchorCtr="0">
            <a:noAutofit/>
          </a:bodyPr>
          <a:lstStyle/>
          <a:p>
            <a:r>
              <a:rPr lang="en-US" sz="5000" b="1" dirty="0">
                <a:solidFill>
                  <a:srgbClr val="000000"/>
                </a:solidFill>
                <a:latin typeface="Arial" panose="020B0604020202020204" pitchFamily="34" charset="0"/>
                <a:cs typeface="Arial" panose="020B0604020202020204" pitchFamily="34" charset="0"/>
              </a:rPr>
              <a:t>Conclusion 2</a:t>
            </a:r>
            <a:endParaRPr lang="en-US" sz="5000" dirty="0">
              <a:solidFill>
                <a:srgbClr val="000000"/>
              </a:solidFill>
              <a:latin typeface="Arial" panose="020B0604020202020204" pitchFamily="34" charset="0"/>
              <a:cs typeface="Arial" panose="020B0604020202020204" pitchFamily="34" charset="0"/>
            </a:endParaRPr>
          </a:p>
        </p:txBody>
      </p:sp>
      <p:sp>
        <p:nvSpPr>
          <p:cNvPr id="3" name="Google Shape;192;p36">
            <a:extLst>
              <a:ext uri="{FF2B5EF4-FFF2-40B4-BE49-F238E27FC236}">
                <a16:creationId xmlns:a16="http://schemas.microsoft.com/office/drawing/2014/main" id="{C9867412-EC9E-784E-A35B-73DB455D385F}"/>
              </a:ext>
            </a:extLst>
          </p:cNvPr>
          <p:cNvSpPr txBox="1"/>
          <p:nvPr/>
        </p:nvSpPr>
        <p:spPr>
          <a:xfrm>
            <a:off x="0" y="750565"/>
            <a:ext cx="12192000" cy="2467651"/>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Using gradients propagating from outputs to different feature maps in the network’s layer to understand the strategy and different components of model.</a:t>
            </a:r>
          </a:p>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Network strategy: Global -&gt; Local.</a:t>
            </a:r>
          </a:p>
        </p:txBody>
      </p:sp>
      <p:sp>
        <p:nvSpPr>
          <p:cNvPr id="8" name="Slide Number Placeholder 1">
            <a:extLst>
              <a:ext uri="{FF2B5EF4-FFF2-40B4-BE49-F238E27FC236}">
                <a16:creationId xmlns:a16="http://schemas.microsoft.com/office/drawing/2014/main" id="{BE57409E-B0D4-F44C-B283-4710A6281F2A}"/>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84</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989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245"/>
        <p:cNvGrpSpPr/>
        <p:nvPr/>
      </p:nvGrpSpPr>
      <p:grpSpPr>
        <a:xfrm>
          <a:off x="0" y="0"/>
          <a:ext cx="0" cy="0"/>
          <a:chOff x="0" y="0"/>
          <a:chExt cx="0" cy="0"/>
        </a:xfrm>
      </p:grpSpPr>
      <p:pic>
        <p:nvPicPr>
          <p:cNvPr id="246" name="Google Shape;246;p50"/>
          <p:cNvPicPr preferRelativeResize="0"/>
          <p:nvPr/>
        </p:nvPicPr>
        <p:blipFill>
          <a:blip r:embed="rId3">
            <a:alphaModFix/>
          </a:blip>
          <a:stretch>
            <a:fillRect/>
          </a:stretch>
        </p:blipFill>
        <p:spPr>
          <a:xfrm>
            <a:off x="1381134" y="0"/>
            <a:ext cx="9429732" cy="6858000"/>
          </a:xfrm>
          <a:prstGeom prst="rect">
            <a:avLst/>
          </a:prstGeom>
          <a:noFill/>
          <a:ln>
            <a:noFill/>
          </a:ln>
        </p:spPr>
      </p:pic>
      <p:sp>
        <p:nvSpPr>
          <p:cNvPr id="247" name="Google Shape;247;p50"/>
          <p:cNvSpPr/>
          <p:nvPr/>
        </p:nvSpPr>
        <p:spPr>
          <a:xfrm>
            <a:off x="7975833" y="6165809"/>
            <a:ext cx="3340400" cy="518400"/>
          </a:xfrm>
          <a:prstGeom prst="rect">
            <a:avLst/>
          </a:prstGeom>
          <a:noFill/>
          <a:ln>
            <a:noFill/>
          </a:ln>
        </p:spPr>
        <p:txBody>
          <a:bodyPr spcFirstLastPara="1" wrap="square" lIns="120000" tIns="60000" rIns="120000" bIns="60000" anchor="t" anchorCtr="0">
            <a:noAutofit/>
          </a:bodyPr>
          <a:lstStyle/>
          <a:p>
            <a:pPr algn="r"/>
            <a:r>
              <a:rPr lang="en" sz="2400" b="1" dirty="0">
                <a:latin typeface="Arial" panose="020B0604020202020204" pitchFamily="34" charset="0"/>
                <a:cs typeface="Arial" panose="020B0604020202020204" pitchFamily="34" charset="0"/>
              </a:rPr>
              <a:t>Dorman</a:t>
            </a:r>
            <a:endParaRPr sz="2400" b="1" dirty="0">
              <a:solidFill>
                <a:srgbClr val="000000"/>
              </a:solidFill>
              <a:latin typeface="Arial" panose="020B0604020202020204" pitchFamily="34" charset="0"/>
              <a:cs typeface="Arial" panose="020B0604020202020204" pitchFamily="34" charset="0"/>
            </a:endParaRPr>
          </a:p>
        </p:txBody>
      </p:sp>
      <p:sp>
        <p:nvSpPr>
          <p:cNvPr id="5" name="Slide Number Placeholder 1">
            <a:extLst>
              <a:ext uri="{FF2B5EF4-FFF2-40B4-BE49-F238E27FC236}">
                <a16:creationId xmlns:a16="http://schemas.microsoft.com/office/drawing/2014/main" id="{F81AF29E-3621-2B40-A15D-6DDF6666EB84}"/>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85</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3721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261"/>
        <p:cNvGrpSpPr/>
        <p:nvPr/>
      </p:nvGrpSpPr>
      <p:grpSpPr>
        <a:xfrm>
          <a:off x="0" y="0"/>
          <a:ext cx="0" cy="0"/>
          <a:chOff x="0" y="0"/>
          <a:chExt cx="0" cy="0"/>
        </a:xfrm>
      </p:grpSpPr>
      <p:pic>
        <p:nvPicPr>
          <p:cNvPr id="262" name="Google Shape;262;p52"/>
          <p:cNvPicPr preferRelativeResize="0"/>
          <p:nvPr/>
        </p:nvPicPr>
        <p:blipFill>
          <a:blip r:embed="rId3">
            <a:alphaModFix/>
          </a:blip>
          <a:stretch>
            <a:fillRect/>
          </a:stretch>
        </p:blipFill>
        <p:spPr>
          <a:xfrm>
            <a:off x="1773574" y="0"/>
            <a:ext cx="8644844" cy="6858000"/>
          </a:xfrm>
          <a:prstGeom prst="rect">
            <a:avLst/>
          </a:prstGeom>
          <a:noFill/>
          <a:ln>
            <a:noFill/>
          </a:ln>
        </p:spPr>
      </p:pic>
      <p:sp>
        <p:nvSpPr>
          <p:cNvPr id="264" name="Google Shape;264;p52"/>
          <p:cNvSpPr/>
          <p:nvPr/>
        </p:nvSpPr>
        <p:spPr>
          <a:xfrm>
            <a:off x="8458400" y="6136400"/>
            <a:ext cx="3340400" cy="518400"/>
          </a:xfrm>
          <a:prstGeom prst="rect">
            <a:avLst/>
          </a:prstGeom>
          <a:noFill/>
          <a:ln>
            <a:noFill/>
          </a:ln>
        </p:spPr>
        <p:txBody>
          <a:bodyPr spcFirstLastPara="1" wrap="square" lIns="120000" tIns="60000" rIns="120000" bIns="60000" anchor="t" anchorCtr="0">
            <a:noAutofit/>
          </a:bodyPr>
          <a:lstStyle/>
          <a:p>
            <a:pPr algn="r"/>
            <a:r>
              <a:rPr lang="en" sz="2667" b="1"/>
              <a:t>Dorman</a:t>
            </a:r>
            <a:endParaRPr sz="2400" b="1">
              <a:solidFill>
                <a:srgbClr val="000000"/>
              </a:solidFill>
            </a:endParaRPr>
          </a:p>
        </p:txBody>
      </p:sp>
      <p:sp>
        <p:nvSpPr>
          <p:cNvPr id="6" name="Slide Number Placeholder 1">
            <a:extLst>
              <a:ext uri="{FF2B5EF4-FFF2-40B4-BE49-F238E27FC236}">
                <a16:creationId xmlns:a16="http://schemas.microsoft.com/office/drawing/2014/main" id="{4DB6B232-8A01-9943-A97C-B9CF7909E481}"/>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86</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96477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268"/>
        <p:cNvGrpSpPr/>
        <p:nvPr/>
      </p:nvGrpSpPr>
      <p:grpSpPr>
        <a:xfrm>
          <a:off x="0" y="0"/>
          <a:ext cx="0" cy="0"/>
          <a:chOff x="0" y="0"/>
          <a:chExt cx="0" cy="0"/>
        </a:xfrm>
      </p:grpSpPr>
      <p:pic>
        <p:nvPicPr>
          <p:cNvPr id="269" name="Google Shape;269;p53"/>
          <p:cNvPicPr preferRelativeResize="0"/>
          <p:nvPr/>
        </p:nvPicPr>
        <p:blipFill>
          <a:blip r:embed="rId3">
            <a:alphaModFix/>
          </a:blip>
          <a:stretch>
            <a:fillRect/>
          </a:stretch>
        </p:blipFill>
        <p:spPr>
          <a:xfrm>
            <a:off x="1945767" y="640034"/>
            <a:ext cx="8300467" cy="5577933"/>
          </a:xfrm>
          <a:prstGeom prst="rect">
            <a:avLst/>
          </a:prstGeom>
          <a:noFill/>
          <a:ln>
            <a:noFill/>
          </a:ln>
        </p:spPr>
      </p:pic>
      <p:sp>
        <p:nvSpPr>
          <p:cNvPr id="270" name="Google Shape;270;p53"/>
          <p:cNvSpPr txBox="1"/>
          <p:nvPr/>
        </p:nvSpPr>
        <p:spPr>
          <a:xfrm>
            <a:off x="0" y="2978288"/>
            <a:ext cx="2124184" cy="901424"/>
          </a:xfrm>
          <a:prstGeom prst="rect">
            <a:avLst/>
          </a:prstGeom>
          <a:noFill/>
          <a:ln>
            <a:noFill/>
          </a:ln>
        </p:spPr>
        <p:txBody>
          <a:bodyPr spcFirstLastPara="1" wrap="square" lIns="121900" tIns="121900" rIns="121900" bIns="121900" anchor="ctr" anchorCtr="0">
            <a:noAutofit/>
          </a:bodyPr>
          <a:lstStyle/>
          <a:p>
            <a:pPr algn="ctr"/>
            <a:r>
              <a:rPr lang="en" sz="2500" dirty="0">
                <a:latin typeface="Arial" panose="020B0604020202020204" pitchFamily="34" charset="0"/>
                <a:cs typeface="Arial" panose="020B0604020202020204" pitchFamily="34" charset="0"/>
              </a:rPr>
              <a:t>Mean of loss change</a:t>
            </a:r>
            <a:endParaRPr sz="2500" dirty="0">
              <a:latin typeface="Arial" panose="020B0604020202020204" pitchFamily="34" charset="0"/>
              <a:cs typeface="Arial" panose="020B0604020202020204" pitchFamily="34" charset="0"/>
            </a:endParaRPr>
          </a:p>
        </p:txBody>
      </p:sp>
      <p:sp>
        <p:nvSpPr>
          <p:cNvPr id="271" name="Google Shape;271;p53"/>
          <p:cNvSpPr txBox="1"/>
          <p:nvPr/>
        </p:nvSpPr>
        <p:spPr>
          <a:xfrm>
            <a:off x="5351342" y="6055795"/>
            <a:ext cx="1721247" cy="594800"/>
          </a:xfrm>
          <a:prstGeom prst="rect">
            <a:avLst/>
          </a:prstGeom>
          <a:noFill/>
          <a:ln>
            <a:noFill/>
          </a:ln>
        </p:spPr>
        <p:txBody>
          <a:bodyPr spcFirstLastPara="1" wrap="square" lIns="121900" tIns="121900" rIns="121900" bIns="121900" anchor="ctr" anchorCtr="0">
            <a:noAutofit/>
          </a:bodyPr>
          <a:lstStyle/>
          <a:p>
            <a:pPr algn="ctr"/>
            <a:r>
              <a:rPr lang="en" sz="2500" dirty="0">
                <a:latin typeface="Arial" panose="020B0604020202020204" pitchFamily="34" charset="0"/>
                <a:cs typeface="Arial" panose="020B0604020202020204" pitchFamily="34" charset="0"/>
              </a:rPr>
              <a:t>Variance</a:t>
            </a:r>
            <a:endParaRPr sz="2500" dirty="0">
              <a:latin typeface="Arial" panose="020B0604020202020204" pitchFamily="34" charset="0"/>
              <a:cs typeface="Arial" panose="020B0604020202020204" pitchFamily="34" charset="0"/>
            </a:endParaRPr>
          </a:p>
        </p:txBody>
      </p:sp>
      <p:sp>
        <p:nvSpPr>
          <p:cNvPr id="7" name="Google Shape;234;p49">
            <a:extLst>
              <a:ext uri="{FF2B5EF4-FFF2-40B4-BE49-F238E27FC236}">
                <a16:creationId xmlns:a16="http://schemas.microsoft.com/office/drawing/2014/main" id="{72039D3F-E003-324F-9A19-3E1B1255903C}"/>
              </a:ext>
            </a:extLst>
          </p:cNvPr>
          <p:cNvSpPr txBox="1">
            <a:spLocks noGrp="1"/>
          </p:cNvSpPr>
          <p:nvPr>
            <p:ph type="title"/>
          </p:nvPr>
        </p:nvSpPr>
        <p:spPr>
          <a:xfrm>
            <a:off x="26850" y="-59472"/>
            <a:ext cx="119958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Right &lt; Wrong</a:t>
            </a:r>
            <a:endParaRPr sz="5000" b="1" dirty="0">
              <a:latin typeface="Arial" panose="020B0604020202020204" pitchFamily="34" charset="0"/>
              <a:cs typeface="Arial" panose="020B0604020202020204" pitchFamily="34" charset="0"/>
            </a:endParaRPr>
          </a:p>
        </p:txBody>
      </p:sp>
      <p:sp>
        <p:nvSpPr>
          <p:cNvPr id="8" name="Slide Number Placeholder 1">
            <a:extLst>
              <a:ext uri="{FF2B5EF4-FFF2-40B4-BE49-F238E27FC236}">
                <a16:creationId xmlns:a16="http://schemas.microsoft.com/office/drawing/2014/main" id="{323C3B3E-60A6-8B44-8F9C-045973327222}"/>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87</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00204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276"/>
        <p:cNvGrpSpPr/>
        <p:nvPr/>
      </p:nvGrpSpPr>
      <p:grpSpPr>
        <a:xfrm>
          <a:off x="0" y="0"/>
          <a:ext cx="0" cy="0"/>
          <a:chOff x="0" y="0"/>
          <a:chExt cx="0" cy="0"/>
        </a:xfrm>
      </p:grpSpPr>
      <p:pic>
        <p:nvPicPr>
          <p:cNvPr id="277" name="Google Shape;277;p54"/>
          <p:cNvPicPr preferRelativeResize="0"/>
          <p:nvPr/>
        </p:nvPicPr>
        <p:blipFill>
          <a:blip r:embed="rId3">
            <a:alphaModFix/>
          </a:blip>
          <a:stretch>
            <a:fillRect/>
          </a:stretch>
        </p:blipFill>
        <p:spPr>
          <a:xfrm>
            <a:off x="1782200" y="603450"/>
            <a:ext cx="9285000" cy="5820433"/>
          </a:xfrm>
          <a:prstGeom prst="rect">
            <a:avLst/>
          </a:prstGeom>
          <a:noFill/>
          <a:ln>
            <a:noFill/>
          </a:ln>
        </p:spPr>
      </p:pic>
      <p:sp>
        <p:nvSpPr>
          <p:cNvPr id="279" name="Google Shape;279;p54"/>
          <p:cNvSpPr txBox="1"/>
          <p:nvPr/>
        </p:nvSpPr>
        <p:spPr>
          <a:xfrm>
            <a:off x="6096000" y="6267289"/>
            <a:ext cx="1795501" cy="594800"/>
          </a:xfrm>
          <a:prstGeom prst="rect">
            <a:avLst/>
          </a:prstGeom>
          <a:noFill/>
          <a:ln>
            <a:noFill/>
          </a:ln>
        </p:spPr>
        <p:txBody>
          <a:bodyPr spcFirstLastPara="1" wrap="square" lIns="121900" tIns="121900" rIns="121900" bIns="121900" anchor="ctr" anchorCtr="0">
            <a:noAutofit/>
          </a:bodyPr>
          <a:lstStyle/>
          <a:p>
            <a:pPr algn="ctr"/>
            <a:r>
              <a:rPr lang="en" sz="2500" dirty="0">
                <a:latin typeface="Arial" panose="020B0604020202020204" pitchFamily="34" charset="0"/>
                <a:cs typeface="Arial" panose="020B0604020202020204" pitchFamily="34" charset="0"/>
              </a:rPr>
              <a:t>Variance</a:t>
            </a:r>
            <a:endParaRPr sz="2500" dirty="0">
              <a:latin typeface="Arial" panose="020B0604020202020204" pitchFamily="34" charset="0"/>
              <a:cs typeface="Arial" panose="020B0604020202020204" pitchFamily="34" charset="0"/>
            </a:endParaRPr>
          </a:p>
        </p:txBody>
      </p:sp>
      <p:sp>
        <p:nvSpPr>
          <p:cNvPr id="7" name="Google Shape;270;p53">
            <a:extLst>
              <a:ext uri="{FF2B5EF4-FFF2-40B4-BE49-F238E27FC236}">
                <a16:creationId xmlns:a16="http://schemas.microsoft.com/office/drawing/2014/main" id="{2E61D862-1552-F647-A517-4A5AD8555DDB}"/>
              </a:ext>
            </a:extLst>
          </p:cNvPr>
          <p:cNvSpPr txBox="1"/>
          <p:nvPr/>
        </p:nvSpPr>
        <p:spPr>
          <a:xfrm>
            <a:off x="-11492" y="3062953"/>
            <a:ext cx="2124184" cy="901424"/>
          </a:xfrm>
          <a:prstGeom prst="rect">
            <a:avLst/>
          </a:prstGeom>
          <a:noFill/>
          <a:ln>
            <a:noFill/>
          </a:ln>
        </p:spPr>
        <p:txBody>
          <a:bodyPr spcFirstLastPara="1" wrap="square" lIns="121900" tIns="121900" rIns="121900" bIns="121900" anchor="ctr" anchorCtr="0">
            <a:noAutofit/>
          </a:bodyPr>
          <a:lstStyle/>
          <a:p>
            <a:pPr algn="ctr"/>
            <a:r>
              <a:rPr lang="en" sz="2500" dirty="0">
                <a:latin typeface="Arial" panose="020B0604020202020204" pitchFamily="34" charset="0"/>
                <a:cs typeface="Arial" panose="020B0604020202020204" pitchFamily="34" charset="0"/>
              </a:rPr>
              <a:t>Mean of loss change</a:t>
            </a:r>
            <a:endParaRPr sz="2500" dirty="0">
              <a:latin typeface="Arial" panose="020B0604020202020204" pitchFamily="34" charset="0"/>
              <a:cs typeface="Arial" panose="020B0604020202020204" pitchFamily="34" charset="0"/>
            </a:endParaRPr>
          </a:p>
        </p:txBody>
      </p:sp>
      <p:sp>
        <p:nvSpPr>
          <p:cNvPr id="8" name="Google Shape;234;p49">
            <a:extLst>
              <a:ext uri="{FF2B5EF4-FFF2-40B4-BE49-F238E27FC236}">
                <a16:creationId xmlns:a16="http://schemas.microsoft.com/office/drawing/2014/main" id="{8F9D9CB5-E256-7C4A-AB41-8D500C80EF26}"/>
              </a:ext>
            </a:extLst>
          </p:cNvPr>
          <p:cNvSpPr txBox="1">
            <a:spLocks noGrp="1"/>
          </p:cNvSpPr>
          <p:nvPr>
            <p:ph type="title"/>
          </p:nvPr>
        </p:nvSpPr>
        <p:spPr>
          <a:xfrm>
            <a:off x="26850" y="-59472"/>
            <a:ext cx="11995800" cy="763600"/>
          </a:xfrm>
          <a:prstGeom prst="rect">
            <a:avLst/>
          </a:prstGeom>
        </p:spPr>
        <p:txBody>
          <a:bodyPr spcFirstLastPara="1" vert="horz" wrap="square" lIns="121900" tIns="121900" rIns="121900" bIns="121900" rtlCol="0" anchor="t" anchorCtr="0">
            <a:noAutofit/>
          </a:bodyPr>
          <a:lstStyle/>
          <a:p>
            <a:r>
              <a:rPr lang="en" sz="5000" b="1" dirty="0">
                <a:latin typeface="Arial" panose="020B0604020202020204" pitchFamily="34" charset="0"/>
                <a:cs typeface="Arial" panose="020B0604020202020204" pitchFamily="34" charset="0"/>
              </a:rPr>
              <a:t>Right &gt; Wrong</a:t>
            </a:r>
            <a:endParaRPr sz="5000" b="1" dirty="0">
              <a:latin typeface="Arial" panose="020B0604020202020204" pitchFamily="34" charset="0"/>
              <a:cs typeface="Arial" panose="020B0604020202020204" pitchFamily="34" charset="0"/>
            </a:endParaRPr>
          </a:p>
        </p:txBody>
      </p:sp>
      <p:sp>
        <p:nvSpPr>
          <p:cNvPr id="9" name="Slide Number Placeholder 1">
            <a:extLst>
              <a:ext uri="{FF2B5EF4-FFF2-40B4-BE49-F238E27FC236}">
                <a16:creationId xmlns:a16="http://schemas.microsoft.com/office/drawing/2014/main" id="{13EADBDE-0CF4-9244-9940-DFF4406E3C4F}"/>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88</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22341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0FE625-FDE8-C240-A7B7-BDFD3BC17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0037"/>
            <a:ext cx="12192000" cy="371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576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521021-CB4D-1D46-B44B-DD93D62BCD4F}"/>
              </a:ext>
            </a:extLst>
          </p:cNvPr>
          <p:cNvPicPr>
            <a:picLocks noChangeAspect="1"/>
          </p:cNvPicPr>
          <p:nvPr/>
        </p:nvPicPr>
        <p:blipFill>
          <a:blip r:embed="rId2"/>
          <a:stretch>
            <a:fillRect/>
          </a:stretch>
        </p:blipFill>
        <p:spPr>
          <a:xfrm>
            <a:off x="876300" y="2832100"/>
            <a:ext cx="10439400" cy="1193800"/>
          </a:xfrm>
          <a:prstGeom prst="rect">
            <a:avLst/>
          </a:prstGeom>
        </p:spPr>
      </p:pic>
      <p:sp>
        <p:nvSpPr>
          <p:cNvPr id="5" name="Google Shape;198;p45">
            <a:extLst>
              <a:ext uri="{FF2B5EF4-FFF2-40B4-BE49-F238E27FC236}">
                <a16:creationId xmlns:a16="http://schemas.microsoft.com/office/drawing/2014/main" id="{F0321898-1E95-6547-B1BB-18109D78F178}"/>
              </a:ext>
            </a:extLst>
          </p:cNvPr>
          <p:cNvSpPr txBox="1">
            <a:spLocks/>
          </p:cNvSpPr>
          <p:nvPr/>
        </p:nvSpPr>
        <p:spPr>
          <a:xfrm>
            <a:off x="-32527" y="-118944"/>
            <a:ext cx="11360800"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000" b="1" dirty="0">
                <a:latin typeface="Arial" panose="020B0604020202020204" pitchFamily="34" charset="0"/>
                <a:cs typeface="Arial" panose="020B0604020202020204" pitchFamily="34" charset="0"/>
              </a:rPr>
              <a:t>Langevin Dynamics</a:t>
            </a:r>
          </a:p>
        </p:txBody>
      </p:sp>
      <p:sp>
        <p:nvSpPr>
          <p:cNvPr id="6" name="Google Shape;292;p55">
            <a:extLst>
              <a:ext uri="{FF2B5EF4-FFF2-40B4-BE49-F238E27FC236}">
                <a16:creationId xmlns:a16="http://schemas.microsoft.com/office/drawing/2014/main" id="{2FEE31E5-1580-ED47-B986-1AB76C858B80}"/>
              </a:ext>
            </a:extLst>
          </p:cNvPr>
          <p:cNvSpPr/>
          <p:nvPr/>
        </p:nvSpPr>
        <p:spPr>
          <a:xfrm>
            <a:off x="7729352" y="297456"/>
            <a:ext cx="4038800" cy="694400"/>
          </a:xfrm>
          <a:prstGeom prst="rect">
            <a:avLst/>
          </a:prstGeom>
          <a:noFill/>
          <a:ln>
            <a:noFill/>
          </a:ln>
        </p:spPr>
        <p:txBody>
          <a:bodyPr spcFirstLastPara="1" wrap="square" lIns="120000" tIns="60000" rIns="120000" bIns="60000" anchor="t" anchorCtr="0">
            <a:noAutofit/>
          </a:bodyPr>
          <a:lstStyle/>
          <a:p>
            <a:pPr algn="r"/>
            <a:r>
              <a:rPr lang="en" sz="2667" b="1" dirty="0">
                <a:latin typeface="Arial" panose="020B0604020202020204" pitchFamily="34" charset="0"/>
                <a:cs typeface="Arial" panose="020B0604020202020204" pitchFamily="34" charset="0"/>
              </a:rPr>
              <a:t>Neal 1993</a:t>
            </a:r>
            <a:endParaRPr sz="2667" b="1" dirty="0">
              <a:solidFill>
                <a:srgbClr val="000000"/>
              </a:solidFill>
              <a:latin typeface="Arial" panose="020B0604020202020204" pitchFamily="34" charset="0"/>
              <a:cs typeface="Arial" panose="020B0604020202020204" pitchFamily="34" charset="0"/>
            </a:endParaRPr>
          </a:p>
        </p:txBody>
      </p:sp>
      <p:sp>
        <p:nvSpPr>
          <p:cNvPr id="8" name="Google Shape;196;p45">
            <a:extLst>
              <a:ext uri="{FF2B5EF4-FFF2-40B4-BE49-F238E27FC236}">
                <a16:creationId xmlns:a16="http://schemas.microsoft.com/office/drawing/2014/main" id="{DD395C73-B487-1B4B-9BFA-8147F1FE52BC}"/>
              </a:ext>
            </a:extLst>
          </p:cNvPr>
          <p:cNvSpPr txBox="1"/>
          <p:nvPr/>
        </p:nvSpPr>
        <p:spPr>
          <a:xfrm>
            <a:off x="0" y="5239828"/>
            <a:ext cx="12192000" cy="2184400"/>
          </a:xfrm>
          <a:prstGeom prst="rect">
            <a:avLst/>
          </a:prstGeom>
          <a:no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n-US" sz="2500" dirty="0">
                <a:latin typeface="Arial" panose="020B0604020202020204" pitchFamily="34" charset="0"/>
                <a:cs typeface="Arial" panose="020B0604020202020204" pitchFamily="34" charset="0"/>
              </a:rPr>
              <a:t>Desirable for smaller dimensional problems.</a:t>
            </a:r>
            <a:endParaRPr lang="en-US" sz="2500" dirty="0">
              <a:solidFill>
                <a:schemeClr val="dk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500" dirty="0">
                <a:solidFill>
                  <a:schemeClr val="dk1"/>
                </a:solidFill>
                <a:latin typeface="Arial" panose="020B0604020202020204" pitchFamily="34" charset="0"/>
                <a:cs typeface="Arial" panose="020B0604020202020204" pitchFamily="34" charset="0"/>
              </a:rPr>
              <a:t>Computational expensive.</a:t>
            </a:r>
            <a:endParaRPr sz="2000" dirty="0">
              <a:latin typeface="Arial" panose="020B0604020202020204" pitchFamily="34" charset="0"/>
              <a:cs typeface="Arial" panose="020B0604020202020204" pitchFamily="34" charset="0"/>
            </a:endParaRPr>
          </a:p>
          <a:p>
            <a:endParaRPr sz="2000" dirty="0">
              <a:latin typeface="Arial" panose="020B0604020202020204" pitchFamily="34" charset="0"/>
              <a:cs typeface="Arial" panose="020B0604020202020204" pitchFamily="34" charset="0"/>
            </a:endParaRPr>
          </a:p>
          <a:p>
            <a:endParaRPr sz="2000" dirty="0">
              <a:latin typeface="Arial" panose="020B0604020202020204" pitchFamily="34" charset="0"/>
              <a:cs typeface="Arial" panose="020B0604020202020204" pitchFamily="34" charset="0"/>
            </a:endParaRPr>
          </a:p>
        </p:txBody>
      </p:sp>
      <p:sp>
        <p:nvSpPr>
          <p:cNvPr id="9" name="Slide Number Placeholder 1">
            <a:extLst>
              <a:ext uri="{FF2B5EF4-FFF2-40B4-BE49-F238E27FC236}">
                <a16:creationId xmlns:a16="http://schemas.microsoft.com/office/drawing/2014/main" id="{CD9F8C58-71E8-504B-9B06-106E29ECC7B0}"/>
              </a:ext>
            </a:extLst>
          </p:cNvPr>
          <p:cNvSpPr>
            <a:spLocks noGrp="1"/>
          </p:cNvSpPr>
          <p:nvPr>
            <p:ph type="sldNum" idx="12"/>
          </p:nvPr>
        </p:nvSpPr>
        <p:spPr>
          <a:xfrm>
            <a:off x="11296611" y="6217623"/>
            <a:ext cx="731600" cy="524800"/>
          </a:xfrm>
        </p:spPr>
        <p:txBody>
          <a:bodyPr/>
          <a:lstStyle/>
          <a:p>
            <a:fld id="{00000000-1234-1234-1234-123412341234}" type="slidenum">
              <a:rPr lang="en" sz="1500" smtClean="0">
                <a:latin typeface="Arial" panose="020B0604020202020204" pitchFamily="34" charset="0"/>
                <a:cs typeface="Arial" panose="020B0604020202020204" pitchFamily="34" charset="0"/>
              </a:rPr>
              <a:pPr/>
              <a:t>9</a:t>
            </a:fld>
            <a:endParaRPr lang="e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35940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10288</TotalTime>
  <Words>3499</Words>
  <Application>Microsoft Macintosh PowerPoint</Application>
  <PresentationFormat>Widescreen</PresentationFormat>
  <Paragraphs>363</Paragraphs>
  <Slides>89</Slides>
  <Notes>59</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Cambria Math</vt:lpstr>
      <vt:lpstr>Courier New</vt:lpstr>
      <vt:lpstr>Office Theme</vt:lpstr>
      <vt:lpstr>PowerPoint Presentation</vt:lpstr>
      <vt:lpstr>Motivation</vt:lpstr>
      <vt:lpstr>Model Uncertainty</vt:lpstr>
      <vt:lpstr>PowerPoint Presentation</vt:lpstr>
      <vt:lpstr>PowerPoint Presentation</vt:lpstr>
      <vt:lpstr>Aleatoric uncertainty</vt:lpstr>
      <vt:lpstr>Epistemic uncertainty</vt:lpstr>
      <vt:lpstr>Bayesian deep learning</vt:lpstr>
      <vt:lpstr>PowerPoint Presentation</vt:lpstr>
      <vt:lpstr>Variational inference</vt:lpstr>
      <vt:lpstr>Variational inference</vt:lpstr>
      <vt:lpstr>Bayes by backprop</vt:lpstr>
      <vt:lpstr>Dropout layer</vt:lpstr>
      <vt:lpstr>PowerPoint Presentation</vt:lpstr>
      <vt:lpstr>PowerPoint Presentation</vt:lpstr>
      <vt:lpstr>PowerPoint Presentation</vt:lpstr>
      <vt:lpstr>Ensemble methods</vt:lpstr>
      <vt:lpstr>Aleatoric uncertainty</vt:lpstr>
      <vt:lpstr>Modified loss function for classification</vt:lpstr>
      <vt:lpstr>Learned loss attenuation</vt:lpstr>
      <vt:lpstr>PowerPoint Presentation</vt:lpstr>
      <vt:lpstr>Modified loss function for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Interpretability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Right &lt; Wrong</vt:lpstr>
      <vt:lpstr>Right &gt; Wrong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 Pham</dc:creator>
  <cp:lastModifiedBy>Nam Pham</cp:lastModifiedBy>
  <cp:revision>117</cp:revision>
  <dcterms:created xsi:type="dcterms:W3CDTF">2020-04-20T06:11:43Z</dcterms:created>
  <dcterms:modified xsi:type="dcterms:W3CDTF">2020-04-30T04:53:40Z</dcterms:modified>
</cp:coreProperties>
</file>